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ink/ink1.xml" ContentType="application/inkml+xml"/>
  <Override PartName="/ppt/ink/ink2.xml" ContentType="application/inkml+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17" r:id="rId1"/>
  </p:sldMasterIdLst>
  <p:sldIdLst>
    <p:sldId id="256" r:id="rId2"/>
    <p:sldId id="258" r:id="rId3"/>
    <p:sldId id="257" r:id="rId4"/>
    <p:sldId id="265" r:id="rId5"/>
    <p:sldId id="259" r:id="rId6"/>
    <p:sldId id="260" r:id="rId7"/>
    <p:sldId id="261" r:id="rId8"/>
    <p:sldId id="269" r:id="rId9"/>
    <p:sldId id="270" r:id="rId10"/>
    <p:sldId id="267" r:id="rId11"/>
    <p:sldId id="262" r:id="rId12"/>
    <p:sldId id="264" r:id="rId13"/>
    <p:sldId id="268"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969F6A-0D1B-4D79-A3BB-FB9CD48DA46F}" type="doc">
      <dgm:prSet loTypeId="urn:microsoft.com/office/officeart/2005/8/layout/hProcess9" loCatId="process" qsTypeId="urn:microsoft.com/office/officeart/2005/8/quickstyle/3d4" qsCatId="3D" csTypeId="urn:microsoft.com/office/officeart/2005/8/colors/accent2_4" csCatId="accent2" phldr="1"/>
      <dgm:spPr/>
    </dgm:pt>
    <dgm:pt modelId="{E5DA78EB-F37B-4332-A98B-E8FC1D5ED131}">
      <dgm:prSet phldrT="[Text]"/>
      <dgm:spPr/>
      <dgm:t>
        <a:bodyPr/>
        <a:lstStyle/>
        <a:p>
          <a:r>
            <a:rPr lang="en-US" dirty="0" smtClean="0">
              <a:solidFill>
                <a:srgbClr val="0070C0"/>
              </a:solidFill>
            </a:rPr>
            <a:t>Database Integration</a:t>
          </a:r>
          <a:endParaRPr lang="en-US" dirty="0">
            <a:solidFill>
              <a:srgbClr val="0070C0"/>
            </a:solidFill>
          </a:endParaRPr>
        </a:p>
      </dgm:t>
    </dgm:pt>
    <dgm:pt modelId="{5E398CE8-EA64-44C7-AA81-586466CB79FB}" type="parTrans" cxnId="{158676C0-E473-4018-8CF9-9861F8C615BC}">
      <dgm:prSet/>
      <dgm:spPr/>
      <dgm:t>
        <a:bodyPr/>
        <a:lstStyle/>
        <a:p>
          <a:endParaRPr lang="en-US"/>
        </a:p>
      </dgm:t>
    </dgm:pt>
    <dgm:pt modelId="{60CC673A-F4AB-4164-BD68-22410559A970}" type="sibTrans" cxnId="{158676C0-E473-4018-8CF9-9861F8C615BC}">
      <dgm:prSet/>
      <dgm:spPr/>
      <dgm:t>
        <a:bodyPr/>
        <a:lstStyle/>
        <a:p>
          <a:endParaRPr lang="en-US"/>
        </a:p>
      </dgm:t>
    </dgm:pt>
    <dgm:pt modelId="{9B496990-9541-47BB-8DE3-339B32954DAC}">
      <dgm:prSet phldrT="[Text]"/>
      <dgm:spPr/>
      <dgm:t>
        <a:bodyPr/>
        <a:lstStyle/>
        <a:p>
          <a:r>
            <a:rPr lang="en-US" dirty="0" smtClean="0">
              <a:solidFill>
                <a:srgbClr val="0070C0"/>
              </a:solidFill>
            </a:rPr>
            <a:t>Quantitative  Research</a:t>
          </a:r>
          <a:endParaRPr lang="en-US" dirty="0">
            <a:solidFill>
              <a:srgbClr val="0070C0"/>
            </a:solidFill>
          </a:endParaRPr>
        </a:p>
      </dgm:t>
    </dgm:pt>
    <dgm:pt modelId="{82D5E28A-55B8-472F-B440-674AFFA0566D}" type="parTrans" cxnId="{77CDA95A-8786-4B43-9166-F00B9656DD72}">
      <dgm:prSet/>
      <dgm:spPr/>
      <dgm:t>
        <a:bodyPr/>
        <a:lstStyle/>
        <a:p>
          <a:endParaRPr lang="en-US"/>
        </a:p>
      </dgm:t>
    </dgm:pt>
    <dgm:pt modelId="{FCDC47B2-5C4D-4715-AB43-42027FCA04E2}" type="sibTrans" cxnId="{77CDA95A-8786-4B43-9166-F00B9656DD72}">
      <dgm:prSet/>
      <dgm:spPr/>
      <dgm:t>
        <a:bodyPr/>
        <a:lstStyle/>
        <a:p>
          <a:endParaRPr lang="en-US"/>
        </a:p>
      </dgm:t>
    </dgm:pt>
    <dgm:pt modelId="{2A4CBE30-2573-420A-9360-C2828D939A16}">
      <dgm:prSet phldrT="[Text]"/>
      <dgm:spPr/>
      <dgm:t>
        <a:bodyPr/>
        <a:lstStyle/>
        <a:p>
          <a:r>
            <a:rPr lang="en-US" dirty="0" smtClean="0">
              <a:solidFill>
                <a:srgbClr val="0070C0"/>
              </a:solidFill>
            </a:rPr>
            <a:t>Qualitative Research</a:t>
          </a:r>
          <a:endParaRPr lang="en-US" dirty="0">
            <a:solidFill>
              <a:srgbClr val="0070C0"/>
            </a:solidFill>
          </a:endParaRPr>
        </a:p>
      </dgm:t>
    </dgm:pt>
    <dgm:pt modelId="{EB284074-B3EB-4664-8F08-0699732C587F}" type="parTrans" cxnId="{829F089B-4B32-4BFA-B114-5105FB4AF7FC}">
      <dgm:prSet/>
      <dgm:spPr/>
      <dgm:t>
        <a:bodyPr/>
        <a:lstStyle/>
        <a:p>
          <a:endParaRPr lang="en-US"/>
        </a:p>
      </dgm:t>
    </dgm:pt>
    <dgm:pt modelId="{0E97A236-5E0A-409B-9B73-7E15C42A7ACB}" type="sibTrans" cxnId="{829F089B-4B32-4BFA-B114-5105FB4AF7FC}">
      <dgm:prSet/>
      <dgm:spPr/>
      <dgm:t>
        <a:bodyPr/>
        <a:lstStyle/>
        <a:p>
          <a:endParaRPr lang="en-US"/>
        </a:p>
      </dgm:t>
    </dgm:pt>
    <dgm:pt modelId="{C4945EEE-6386-4456-AFDD-DD7D529662C9}">
      <dgm:prSet/>
      <dgm:spPr/>
      <dgm:t>
        <a:bodyPr/>
        <a:lstStyle/>
        <a:p>
          <a:r>
            <a:rPr lang="en-US" dirty="0" smtClean="0">
              <a:solidFill>
                <a:srgbClr val="0070C0"/>
              </a:solidFill>
            </a:rPr>
            <a:t>Indexes &amp; Reports</a:t>
          </a:r>
          <a:endParaRPr lang="en-US" dirty="0">
            <a:solidFill>
              <a:srgbClr val="0070C0"/>
            </a:solidFill>
          </a:endParaRPr>
        </a:p>
      </dgm:t>
    </dgm:pt>
    <dgm:pt modelId="{729C2F67-40BF-4909-B9BF-936DC7486570}" type="parTrans" cxnId="{543030A5-A045-46FB-A2A2-18B1D5B530FF}">
      <dgm:prSet/>
      <dgm:spPr/>
      <dgm:t>
        <a:bodyPr/>
        <a:lstStyle/>
        <a:p>
          <a:endParaRPr lang="en-US"/>
        </a:p>
      </dgm:t>
    </dgm:pt>
    <dgm:pt modelId="{4053CC9C-6F53-4290-A043-A1A015AF1613}" type="sibTrans" cxnId="{543030A5-A045-46FB-A2A2-18B1D5B530FF}">
      <dgm:prSet/>
      <dgm:spPr/>
      <dgm:t>
        <a:bodyPr/>
        <a:lstStyle/>
        <a:p>
          <a:endParaRPr lang="en-US"/>
        </a:p>
      </dgm:t>
    </dgm:pt>
    <dgm:pt modelId="{F7160E23-7351-4DF0-BCB8-A83493A37E98}">
      <dgm:prSet/>
      <dgm:spPr/>
      <dgm:t>
        <a:bodyPr/>
        <a:lstStyle/>
        <a:p>
          <a:r>
            <a:rPr lang="en-US" dirty="0" smtClean="0">
              <a:solidFill>
                <a:srgbClr val="0070C0"/>
              </a:solidFill>
            </a:rPr>
            <a:t>Time Stamped Market Updates</a:t>
          </a:r>
          <a:endParaRPr lang="en-US" dirty="0">
            <a:solidFill>
              <a:srgbClr val="0070C0"/>
            </a:solidFill>
          </a:endParaRPr>
        </a:p>
      </dgm:t>
    </dgm:pt>
    <dgm:pt modelId="{091E7564-977D-4171-9F84-B5A310DC3164}" type="parTrans" cxnId="{CE86BF20-080A-45A7-91DF-6C8BEFD385BB}">
      <dgm:prSet/>
      <dgm:spPr/>
      <dgm:t>
        <a:bodyPr/>
        <a:lstStyle/>
        <a:p>
          <a:endParaRPr lang="en-US"/>
        </a:p>
      </dgm:t>
    </dgm:pt>
    <dgm:pt modelId="{7088E10B-4E05-4D5C-820E-35397D55FB72}" type="sibTrans" cxnId="{CE86BF20-080A-45A7-91DF-6C8BEFD385BB}">
      <dgm:prSet/>
      <dgm:spPr/>
      <dgm:t>
        <a:bodyPr/>
        <a:lstStyle/>
        <a:p>
          <a:endParaRPr lang="en-US"/>
        </a:p>
      </dgm:t>
    </dgm:pt>
    <dgm:pt modelId="{D3B6DF5B-8727-4352-A8FC-7B4A31CD1E02}" type="pres">
      <dgm:prSet presAssocID="{49969F6A-0D1B-4D79-A3BB-FB9CD48DA46F}" presName="CompostProcess" presStyleCnt="0">
        <dgm:presLayoutVars>
          <dgm:dir/>
          <dgm:resizeHandles val="exact"/>
        </dgm:presLayoutVars>
      </dgm:prSet>
      <dgm:spPr/>
    </dgm:pt>
    <dgm:pt modelId="{10BC74F7-9AC8-4A9B-989D-DB6C085693DC}" type="pres">
      <dgm:prSet presAssocID="{49969F6A-0D1B-4D79-A3BB-FB9CD48DA46F}" presName="arrow" presStyleLbl="bgShp" presStyleIdx="0" presStyleCnt="1"/>
      <dgm:spPr/>
    </dgm:pt>
    <dgm:pt modelId="{8A798D2B-724A-43E2-8DAD-0A953AC27212}" type="pres">
      <dgm:prSet presAssocID="{49969F6A-0D1B-4D79-A3BB-FB9CD48DA46F}" presName="linearProcess" presStyleCnt="0"/>
      <dgm:spPr/>
    </dgm:pt>
    <dgm:pt modelId="{6BC4BBC1-3ABC-4424-8459-7150D98C20EF}" type="pres">
      <dgm:prSet presAssocID="{E5DA78EB-F37B-4332-A98B-E8FC1D5ED131}" presName="textNode" presStyleLbl="node1" presStyleIdx="0" presStyleCnt="5">
        <dgm:presLayoutVars>
          <dgm:bulletEnabled val="1"/>
        </dgm:presLayoutVars>
      </dgm:prSet>
      <dgm:spPr/>
      <dgm:t>
        <a:bodyPr/>
        <a:lstStyle/>
        <a:p>
          <a:endParaRPr lang="en-US"/>
        </a:p>
      </dgm:t>
    </dgm:pt>
    <dgm:pt modelId="{EE380E6F-B837-46B8-AB05-3E830F7F7DE9}" type="pres">
      <dgm:prSet presAssocID="{60CC673A-F4AB-4164-BD68-22410559A970}" presName="sibTrans" presStyleCnt="0"/>
      <dgm:spPr/>
    </dgm:pt>
    <dgm:pt modelId="{346B94DB-99F0-4DA4-8FA1-741A6444C0A5}" type="pres">
      <dgm:prSet presAssocID="{9B496990-9541-47BB-8DE3-339B32954DAC}" presName="textNode" presStyleLbl="node1" presStyleIdx="1" presStyleCnt="5">
        <dgm:presLayoutVars>
          <dgm:bulletEnabled val="1"/>
        </dgm:presLayoutVars>
      </dgm:prSet>
      <dgm:spPr/>
      <dgm:t>
        <a:bodyPr/>
        <a:lstStyle/>
        <a:p>
          <a:endParaRPr lang="en-US"/>
        </a:p>
      </dgm:t>
    </dgm:pt>
    <dgm:pt modelId="{3B3DE5A1-4FBB-4009-A092-A683657BD17C}" type="pres">
      <dgm:prSet presAssocID="{FCDC47B2-5C4D-4715-AB43-42027FCA04E2}" presName="sibTrans" presStyleCnt="0"/>
      <dgm:spPr/>
    </dgm:pt>
    <dgm:pt modelId="{4AB689EA-FCF3-459B-A075-87BDCA00A6D0}" type="pres">
      <dgm:prSet presAssocID="{2A4CBE30-2573-420A-9360-C2828D939A16}" presName="textNode" presStyleLbl="node1" presStyleIdx="2" presStyleCnt="5">
        <dgm:presLayoutVars>
          <dgm:bulletEnabled val="1"/>
        </dgm:presLayoutVars>
      </dgm:prSet>
      <dgm:spPr/>
      <dgm:t>
        <a:bodyPr/>
        <a:lstStyle/>
        <a:p>
          <a:endParaRPr lang="en-US"/>
        </a:p>
      </dgm:t>
    </dgm:pt>
    <dgm:pt modelId="{1561C441-C6CC-4CB1-8E26-A5A1915169DC}" type="pres">
      <dgm:prSet presAssocID="{0E97A236-5E0A-409B-9B73-7E15C42A7ACB}" presName="sibTrans" presStyleCnt="0"/>
      <dgm:spPr/>
    </dgm:pt>
    <dgm:pt modelId="{5B502454-BB13-4018-ADCD-677DDD6E8EE4}" type="pres">
      <dgm:prSet presAssocID="{C4945EEE-6386-4456-AFDD-DD7D529662C9}" presName="textNode" presStyleLbl="node1" presStyleIdx="3" presStyleCnt="5">
        <dgm:presLayoutVars>
          <dgm:bulletEnabled val="1"/>
        </dgm:presLayoutVars>
      </dgm:prSet>
      <dgm:spPr/>
      <dgm:t>
        <a:bodyPr/>
        <a:lstStyle/>
        <a:p>
          <a:endParaRPr lang="en-US"/>
        </a:p>
      </dgm:t>
    </dgm:pt>
    <dgm:pt modelId="{49175A2B-9377-4A94-9656-767A8A48BAD0}" type="pres">
      <dgm:prSet presAssocID="{4053CC9C-6F53-4290-A043-A1A015AF1613}" presName="sibTrans" presStyleCnt="0"/>
      <dgm:spPr/>
    </dgm:pt>
    <dgm:pt modelId="{C77B6663-A0D3-4852-B557-0C3A9E5097D1}" type="pres">
      <dgm:prSet presAssocID="{F7160E23-7351-4DF0-BCB8-A83493A37E98}" presName="textNode" presStyleLbl="node1" presStyleIdx="4" presStyleCnt="5">
        <dgm:presLayoutVars>
          <dgm:bulletEnabled val="1"/>
        </dgm:presLayoutVars>
      </dgm:prSet>
      <dgm:spPr/>
      <dgm:t>
        <a:bodyPr/>
        <a:lstStyle/>
        <a:p>
          <a:endParaRPr lang="en-US"/>
        </a:p>
      </dgm:t>
    </dgm:pt>
  </dgm:ptLst>
  <dgm:cxnLst>
    <dgm:cxn modelId="{CE86BF20-080A-45A7-91DF-6C8BEFD385BB}" srcId="{49969F6A-0D1B-4D79-A3BB-FB9CD48DA46F}" destId="{F7160E23-7351-4DF0-BCB8-A83493A37E98}" srcOrd="4" destOrd="0" parTransId="{091E7564-977D-4171-9F84-B5A310DC3164}" sibTransId="{7088E10B-4E05-4D5C-820E-35397D55FB72}"/>
    <dgm:cxn modelId="{B6053A08-9417-4660-A968-87981076134F}" type="presOf" srcId="{9B496990-9541-47BB-8DE3-339B32954DAC}" destId="{346B94DB-99F0-4DA4-8FA1-741A6444C0A5}" srcOrd="0" destOrd="0" presId="urn:microsoft.com/office/officeart/2005/8/layout/hProcess9"/>
    <dgm:cxn modelId="{88FF91EB-D6E1-435D-A312-C3A1EEB25369}" type="presOf" srcId="{49969F6A-0D1B-4D79-A3BB-FB9CD48DA46F}" destId="{D3B6DF5B-8727-4352-A8FC-7B4A31CD1E02}" srcOrd="0" destOrd="0" presId="urn:microsoft.com/office/officeart/2005/8/layout/hProcess9"/>
    <dgm:cxn modelId="{77CDA95A-8786-4B43-9166-F00B9656DD72}" srcId="{49969F6A-0D1B-4D79-A3BB-FB9CD48DA46F}" destId="{9B496990-9541-47BB-8DE3-339B32954DAC}" srcOrd="1" destOrd="0" parTransId="{82D5E28A-55B8-472F-B440-674AFFA0566D}" sibTransId="{FCDC47B2-5C4D-4715-AB43-42027FCA04E2}"/>
    <dgm:cxn modelId="{C533CDF2-38B8-47C7-87C7-2E18922F23E5}" type="presOf" srcId="{C4945EEE-6386-4456-AFDD-DD7D529662C9}" destId="{5B502454-BB13-4018-ADCD-677DDD6E8EE4}" srcOrd="0" destOrd="0" presId="urn:microsoft.com/office/officeart/2005/8/layout/hProcess9"/>
    <dgm:cxn modelId="{543030A5-A045-46FB-A2A2-18B1D5B530FF}" srcId="{49969F6A-0D1B-4D79-A3BB-FB9CD48DA46F}" destId="{C4945EEE-6386-4456-AFDD-DD7D529662C9}" srcOrd="3" destOrd="0" parTransId="{729C2F67-40BF-4909-B9BF-936DC7486570}" sibTransId="{4053CC9C-6F53-4290-A043-A1A015AF1613}"/>
    <dgm:cxn modelId="{23DEAC91-5076-4A1C-B60A-762C3F295587}" type="presOf" srcId="{F7160E23-7351-4DF0-BCB8-A83493A37E98}" destId="{C77B6663-A0D3-4852-B557-0C3A9E5097D1}" srcOrd="0" destOrd="0" presId="urn:microsoft.com/office/officeart/2005/8/layout/hProcess9"/>
    <dgm:cxn modelId="{158676C0-E473-4018-8CF9-9861F8C615BC}" srcId="{49969F6A-0D1B-4D79-A3BB-FB9CD48DA46F}" destId="{E5DA78EB-F37B-4332-A98B-E8FC1D5ED131}" srcOrd="0" destOrd="0" parTransId="{5E398CE8-EA64-44C7-AA81-586466CB79FB}" sibTransId="{60CC673A-F4AB-4164-BD68-22410559A970}"/>
    <dgm:cxn modelId="{1440C7F2-810D-425D-8E56-95D206746C04}" type="presOf" srcId="{2A4CBE30-2573-420A-9360-C2828D939A16}" destId="{4AB689EA-FCF3-459B-A075-87BDCA00A6D0}" srcOrd="0" destOrd="0" presId="urn:microsoft.com/office/officeart/2005/8/layout/hProcess9"/>
    <dgm:cxn modelId="{358D4CFD-F429-4343-BE28-D4A64B14BA3B}" type="presOf" srcId="{E5DA78EB-F37B-4332-A98B-E8FC1D5ED131}" destId="{6BC4BBC1-3ABC-4424-8459-7150D98C20EF}" srcOrd="0" destOrd="0" presId="urn:microsoft.com/office/officeart/2005/8/layout/hProcess9"/>
    <dgm:cxn modelId="{829F089B-4B32-4BFA-B114-5105FB4AF7FC}" srcId="{49969F6A-0D1B-4D79-A3BB-FB9CD48DA46F}" destId="{2A4CBE30-2573-420A-9360-C2828D939A16}" srcOrd="2" destOrd="0" parTransId="{EB284074-B3EB-4664-8F08-0699732C587F}" sibTransId="{0E97A236-5E0A-409B-9B73-7E15C42A7ACB}"/>
    <dgm:cxn modelId="{AFFDD373-D5DD-4FC4-B22C-42708D603AB5}" type="presParOf" srcId="{D3B6DF5B-8727-4352-A8FC-7B4A31CD1E02}" destId="{10BC74F7-9AC8-4A9B-989D-DB6C085693DC}" srcOrd="0" destOrd="0" presId="urn:microsoft.com/office/officeart/2005/8/layout/hProcess9"/>
    <dgm:cxn modelId="{CF5C5BDB-B508-4BC3-ADE5-80A2FB4B7D90}" type="presParOf" srcId="{D3B6DF5B-8727-4352-A8FC-7B4A31CD1E02}" destId="{8A798D2B-724A-43E2-8DAD-0A953AC27212}" srcOrd="1" destOrd="0" presId="urn:microsoft.com/office/officeart/2005/8/layout/hProcess9"/>
    <dgm:cxn modelId="{98F17F98-71D5-4BD8-AF61-E8C8BB100EEA}" type="presParOf" srcId="{8A798D2B-724A-43E2-8DAD-0A953AC27212}" destId="{6BC4BBC1-3ABC-4424-8459-7150D98C20EF}" srcOrd="0" destOrd="0" presId="urn:microsoft.com/office/officeart/2005/8/layout/hProcess9"/>
    <dgm:cxn modelId="{BAAFB870-A790-48C3-B246-63C3A05817D2}" type="presParOf" srcId="{8A798D2B-724A-43E2-8DAD-0A953AC27212}" destId="{EE380E6F-B837-46B8-AB05-3E830F7F7DE9}" srcOrd="1" destOrd="0" presId="urn:microsoft.com/office/officeart/2005/8/layout/hProcess9"/>
    <dgm:cxn modelId="{49478B57-F5EC-494A-A79B-CDBA6EF7161A}" type="presParOf" srcId="{8A798D2B-724A-43E2-8DAD-0A953AC27212}" destId="{346B94DB-99F0-4DA4-8FA1-741A6444C0A5}" srcOrd="2" destOrd="0" presId="urn:microsoft.com/office/officeart/2005/8/layout/hProcess9"/>
    <dgm:cxn modelId="{FCD20E38-C5C1-49A8-9B0D-4B84B3BD65F4}" type="presParOf" srcId="{8A798D2B-724A-43E2-8DAD-0A953AC27212}" destId="{3B3DE5A1-4FBB-4009-A092-A683657BD17C}" srcOrd="3" destOrd="0" presId="urn:microsoft.com/office/officeart/2005/8/layout/hProcess9"/>
    <dgm:cxn modelId="{18F07D1F-E78A-4629-B8DF-C7F622ABB5DA}" type="presParOf" srcId="{8A798D2B-724A-43E2-8DAD-0A953AC27212}" destId="{4AB689EA-FCF3-459B-A075-87BDCA00A6D0}" srcOrd="4" destOrd="0" presId="urn:microsoft.com/office/officeart/2005/8/layout/hProcess9"/>
    <dgm:cxn modelId="{F90C9FD7-4D88-402F-AC48-941298FDD226}" type="presParOf" srcId="{8A798D2B-724A-43E2-8DAD-0A953AC27212}" destId="{1561C441-C6CC-4CB1-8E26-A5A1915169DC}" srcOrd="5" destOrd="0" presId="urn:microsoft.com/office/officeart/2005/8/layout/hProcess9"/>
    <dgm:cxn modelId="{B0EAA0D2-72B9-47A7-A153-13EE846966CE}" type="presParOf" srcId="{8A798D2B-724A-43E2-8DAD-0A953AC27212}" destId="{5B502454-BB13-4018-ADCD-677DDD6E8EE4}" srcOrd="6" destOrd="0" presId="urn:microsoft.com/office/officeart/2005/8/layout/hProcess9"/>
    <dgm:cxn modelId="{F885DBBD-FB6A-4E62-945E-F0D5913C2649}" type="presParOf" srcId="{8A798D2B-724A-43E2-8DAD-0A953AC27212}" destId="{49175A2B-9377-4A94-9656-767A8A48BAD0}" srcOrd="7" destOrd="0" presId="urn:microsoft.com/office/officeart/2005/8/layout/hProcess9"/>
    <dgm:cxn modelId="{624C554C-C13E-4BC2-9ABF-FDF39FA9DAD3}" type="presParOf" srcId="{8A798D2B-724A-43E2-8DAD-0A953AC27212}" destId="{C77B6663-A0D3-4852-B557-0C3A9E5097D1}" srcOrd="8" destOrd="0" presId="urn:microsoft.com/office/officeart/2005/8/layout/hProcess9"/>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EB9BA4-CACA-48A0-AD93-9839A912919D}"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en-US"/>
        </a:p>
      </dgm:t>
    </dgm:pt>
    <dgm:pt modelId="{A2F4A885-9976-407D-A8B2-823E1E2CE836}">
      <dgm:prSet phldrT="[Text]"/>
      <dgm:spPr>
        <a:scene3d>
          <a:camera prst="orthographicFront"/>
          <a:lightRig rig="threePt" dir="t"/>
        </a:scene3d>
        <a:sp3d>
          <a:bevelT w="101600" prst="riblet"/>
        </a:sp3d>
      </dgm:spPr>
      <dgm:t>
        <a:bodyPr/>
        <a:lstStyle/>
        <a:p>
          <a:r>
            <a:rPr lang="en-US" dirty="0" smtClean="0"/>
            <a:t>Indexes  - Report</a:t>
          </a:r>
          <a:endParaRPr lang="en-US" dirty="0"/>
        </a:p>
      </dgm:t>
    </dgm:pt>
    <dgm:pt modelId="{D0FAE528-2ADC-4767-9429-45D99B5F4F7B}" type="parTrans" cxnId="{958FBC6F-4857-422C-A9EB-4FD2786CD827}">
      <dgm:prSet/>
      <dgm:spPr/>
      <dgm:t>
        <a:bodyPr/>
        <a:lstStyle/>
        <a:p>
          <a:endParaRPr lang="en-US"/>
        </a:p>
      </dgm:t>
    </dgm:pt>
    <dgm:pt modelId="{1E011A7C-3242-4B2D-9926-BE052DE298CC}" type="sibTrans" cxnId="{958FBC6F-4857-422C-A9EB-4FD2786CD827}">
      <dgm:prSet/>
      <dgm:spPr/>
      <dgm:t>
        <a:bodyPr/>
        <a:lstStyle/>
        <a:p>
          <a:endParaRPr lang="en-US"/>
        </a:p>
      </dgm:t>
    </dgm:pt>
    <dgm:pt modelId="{D6DC5E02-5D24-4B32-A35B-E2BAA6B0F124}">
      <dgm:prSet phldrT="[Text]"/>
      <dgm:spPr>
        <a:scene3d>
          <a:camera prst="orthographicFront"/>
          <a:lightRig rig="threePt" dir="t"/>
        </a:scene3d>
        <a:sp3d>
          <a:bevelT w="101600" prst="riblet"/>
        </a:sp3d>
      </dgm:spPr>
      <dgm:t>
        <a:bodyPr/>
        <a:lstStyle/>
        <a:p>
          <a:r>
            <a:rPr lang="en-US" dirty="0" smtClean="0"/>
            <a:t>Trending</a:t>
          </a:r>
          <a:endParaRPr lang="en-US" dirty="0"/>
        </a:p>
      </dgm:t>
    </dgm:pt>
    <dgm:pt modelId="{E191B77E-E63E-4E68-B825-D3FF9C8640C9}" type="parTrans" cxnId="{F63C7D5D-CF66-4A18-ABD6-188DBF73C2B8}">
      <dgm:prSet/>
      <dgm:spPr>
        <a:scene3d>
          <a:camera prst="orthographicFront"/>
          <a:lightRig rig="threePt" dir="t"/>
        </a:scene3d>
        <a:sp3d>
          <a:bevelT w="101600" prst="riblet"/>
        </a:sp3d>
      </dgm:spPr>
      <dgm:t>
        <a:bodyPr/>
        <a:lstStyle/>
        <a:p>
          <a:endParaRPr lang="en-US" dirty="0"/>
        </a:p>
      </dgm:t>
    </dgm:pt>
    <dgm:pt modelId="{D7D01A0D-F69B-438C-BE89-F3BC77FD0FBF}" type="sibTrans" cxnId="{F63C7D5D-CF66-4A18-ABD6-188DBF73C2B8}">
      <dgm:prSet/>
      <dgm:spPr/>
      <dgm:t>
        <a:bodyPr/>
        <a:lstStyle/>
        <a:p>
          <a:endParaRPr lang="en-US"/>
        </a:p>
      </dgm:t>
    </dgm:pt>
    <dgm:pt modelId="{7A2CA9A8-0368-4C5A-89F0-B65746CF7725}">
      <dgm:prSet phldrT="[Text]"/>
      <dgm:spPr>
        <a:scene3d>
          <a:camera prst="orthographicFront"/>
          <a:lightRig rig="threePt" dir="t"/>
        </a:scene3d>
        <a:sp3d>
          <a:bevelT w="101600" prst="riblet"/>
        </a:sp3d>
      </dgm:spPr>
      <dgm:t>
        <a:bodyPr/>
        <a:lstStyle/>
        <a:p>
          <a:r>
            <a:rPr lang="en-US" dirty="0" smtClean="0"/>
            <a:t>Consolidated</a:t>
          </a:r>
          <a:endParaRPr lang="en-US" dirty="0"/>
        </a:p>
      </dgm:t>
    </dgm:pt>
    <dgm:pt modelId="{308BF3D6-B742-41D1-B082-6CC0CFBAE24A}" type="parTrans" cxnId="{5CD11A76-D9F2-440F-BA9A-CAA24875E7B2}">
      <dgm:prSet/>
      <dgm:spPr>
        <a:scene3d>
          <a:camera prst="orthographicFront"/>
          <a:lightRig rig="threePt" dir="t"/>
        </a:scene3d>
        <a:sp3d>
          <a:bevelT w="101600" prst="riblet"/>
        </a:sp3d>
      </dgm:spPr>
      <dgm:t>
        <a:bodyPr/>
        <a:lstStyle/>
        <a:p>
          <a:endParaRPr lang="en-US" dirty="0"/>
        </a:p>
      </dgm:t>
    </dgm:pt>
    <dgm:pt modelId="{CE2DFADD-25F3-4C3B-9D17-9AF704194A1F}" type="sibTrans" cxnId="{5CD11A76-D9F2-440F-BA9A-CAA24875E7B2}">
      <dgm:prSet/>
      <dgm:spPr/>
      <dgm:t>
        <a:bodyPr/>
        <a:lstStyle/>
        <a:p>
          <a:endParaRPr lang="en-US"/>
        </a:p>
      </dgm:t>
    </dgm:pt>
    <dgm:pt modelId="{5C77E86D-C112-4535-B8C6-BFEB67A2204D}">
      <dgm:prSet phldrT="[Text]"/>
      <dgm:spPr>
        <a:scene3d>
          <a:camera prst="orthographicFront"/>
          <a:lightRig rig="threePt" dir="t"/>
        </a:scene3d>
        <a:sp3d>
          <a:bevelT w="101600" prst="riblet"/>
        </a:sp3d>
      </dgm:spPr>
      <dgm:t>
        <a:bodyPr/>
        <a:lstStyle/>
        <a:p>
          <a:r>
            <a:rPr lang="en-US" dirty="0" smtClean="0"/>
            <a:t>Timeliness</a:t>
          </a:r>
        </a:p>
      </dgm:t>
    </dgm:pt>
    <dgm:pt modelId="{9661F52A-7E1D-4E8F-814F-1B1606FB5660}" type="parTrans" cxnId="{F79DE983-55E2-4480-9308-E73E67A3D04C}">
      <dgm:prSet/>
      <dgm:spPr>
        <a:scene3d>
          <a:camera prst="orthographicFront"/>
          <a:lightRig rig="threePt" dir="t"/>
        </a:scene3d>
        <a:sp3d>
          <a:bevelT w="101600" prst="riblet"/>
        </a:sp3d>
      </dgm:spPr>
      <dgm:t>
        <a:bodyPr/>
        <a:lstStyle/>
        <a:p>
          <a:endParaRPr lang="en-US" dirty="0"/>
        </a:p>
      </dgm:t>
    </dgm:pt>
    <dgm:pt modelId="{6D1794FA-D1F0-40D1-9C78-A99BEA39C9C7}" type="sibTrans" cxnId="{F79DE983-55E2-4480-9308-E73E67A3D04C}">
      <dgm:prSet/>
      <dgm:spPr/>
      <dgm:t>
        <a:bodyPr/>
        <a:lstStyle/>
        <a:p>
          <a:endParaRPr lang="en-US"/>
        </a:p>
      </dgm:t>
    </dgm:pt>
    <dgm:pt modelId="{E105B2B8-E30E-4D26-8549-925769F2120C}">
      <dgm:prSet phldrT="[Text]"/>
      <dgm:spPr>
        <a:scene3d>
          <a:camera prst="orthographicFront"/>
          <a:lightRig rig="threePt" dir="t"/>
        </a:scene3d>
        <a:sp3d>
          <a:bevelT w="101600" prst="riblet"/>
        </a:sp3d>
      </dgm:spPr>
      <dgm:t>
        <a:bodyPr/>
        <a:lstStyle/>
        <a:p>
          <a:r>
            <a:rPr lang="en-US" dirty="0" smtClean="0"/>
            <a:t>Relevance</a:t>
          </a:r>
          <a:endParaRPr lang="en-US" dirty="0"/>
        </a:p>
      </dgm:t>
    </dgm:pt>
    <dgm:pt modelId="{28DDEDB0-7A8F-46C5-BEF7-2560E77DD9D4}" type="parTrans" cxnId="{2C9F05D6-5894-47DE-B4C6-D695DFD50ECA}">
      <dgm:prSet/>
      <dgm:spPr>
        <a:scene3d>
          <a:camera prst="orthographicFront"/>
          <a:lightRig rig="threePt" dir="t"/>
        </a:scene3d>
        <a:sp3d>
          <a:bevelT w="101600" prst="riblet"/>
        </a:sp3d>
      </dgm:spPr>
      <dgm:t>
        <a:bodyPr/>
        <a:lstStyle/>
        <a:p>
          <a:endParaRPr lang="en-US" dirty="0"/>
        </a:p>
      </dgm:t>
    </dgm:pt>
    <dgm:pt modelId="{D41896C5-258B-4BD8-ACE5-CEF648EF522C}" type="sibTrans" cxnId="{2C9F05D6-5894-47DE-B4C6-D695DFD50ECA}">
      <dgm:prSet/>
      <dgm:spPr/>
      <dgm:t>
        <a:bodyPr/>
        <a:lstStyle/>
        <a:p>
          <a:endParaRPr lang="en-US"/>
        </a:p>
      </dgm:t>
    </dgm:pt>
    <dgm:pt modelId="{8BFC8487-386E-4339-B7BA-3ECE93092F61}" type="pres">
      <dgm:prSet presAssocID="{C3EB9BA4-CACA-48A0-AD93-9839A912919D}" presName="Name0" presStyleCnt="0">
        <dgm:presLayoutVars>
          <dgm:chMax val="1"/>
          <dgm:dir/>
          <dgm:animLvl val="ctr"/>
          <dgm:resizeHandles val="exact"/>
        </dgm:presLayoutVars>
      </dgm:prSet>
      <dgm:spPr/>
      <dgm:t>
        <a:bodyPr/>
        <a:lstStyle/>
        <a:p>
          <a:endParaRPr lang="en-US"/>
        </a:p>
      </dgm:t>
    </dgm:pt>
    <dgm:pt modelId="{13E77BDC-A450-420C-AA06-E92259E03F02}" type="pres">
      <dgm:prSet presAssocID="{A2F4A885-9976-407D-A8B2-823E1E2CE836}" presName="centerShape" presStyleLbl="node0" presStyleIdx="0" presStyleCnt="1"/>
      <dgm:spPr/>
      <dgm:t>
        <a:bodyPr/>
        <a:lstStyle/>
        <a:p>
          <a:endParaRPr lang="en-US"/>
        </a:p>
      </dgm:t>
    </dgm:pt>
    <dgm:pt modelId="{870B0A17-9271-489E-B226-7783A095519F}" type="pres">
      <dgm:prSet presAssocID="{E191B77E-E63E-4E68-B825-D3FF9C8640C9}" presName="parTrans" presStyleLbl="sibTrans2D1" presStyleIdx="0" presStyleCnt="4"/>
      <dgm:spPr/>
      <dgm:t>
        <a:bodyPr/>
        <a:lstStyle/>
        <a:p>
          <a:endParaRPr lang="en-US"/>
        </a:p>
      </dgm:t>
    </dgm:pt>
    <dgm:pt modelId="{ABA23F3E-A5AB-4FAF-971E-6E2554EBD2F8}" type="pres">
      <dgm:prSet presAssocID="{E191B77E-E63E-4E68-B825-D3FF9C8640C9}" presName="connectorText" presStyleLbl="sibTrans2D1" presStyleIdx="0" presStyleCnt="4"/>
      <dgm:spPr/>
      <dgm:t>
        <a:bodyPr/>
        <a:lstStyle/>
        <a:p>
          <a:endParaRPr lang="en-US"/>
        </a:p>
      </dgm:t>
    </dgm:pt>
    <dgm:pt modelId="{690EC6E6-3BD2-40D5-9B38-E5529890AD3A}" type="pres">
      <dgm:prSet presAssocID="{D6DC5E02-5D24-4B32-A35B-E2BAA6B0F124}" presName="node" presStyleLbl="node1" presStyleIdx="0" presStyleCnt="4">
        <dgm:presLayoutVars>
          <dgm:bulletEnabled val="1"/>
        </dgm:presLayoutVars>
      </dgm:prSet>
      <dgm:spPr/>
      <dgm:t>
        <a:bodyPr/>
        <a:lstStyle/>
        <a:p>
          <a:endParaRPr lang="en-US"/>
        </a:p>
      </dgm:t>
    </dgm:pt>
    <dgm:pt modelId="{C5C0C51E-C9CD-47B3-A791-E13A7DB4D210}" type="pres">
      <dgm:prSet presAssocID="{308BF3D6-B742-41D1-B082-6CC0CFBAE24A}" presName="parTrans" presStyleLbl="sibTrans2D1" presStyleIdx="1" presStyleCnt="4"/>
      <dgm:spPr/>
      <dgm:t>
        <a:bodyPr/>
        <a:lstStyle/>
        <a:p>
          <a:endParaRPr lang="en-US"/>
        </a:p>
      </dgm:t>
    </dgm:pt>
    <dgm:pt modelId="{5E4D6D4A-D1FF-40CF-86F1-39D54E9476E8}" type="pres">
      <dgm:prSet presAssocID="{308BF3D6-B742-41D1-B082-6CC0CFBAE24A}" presName="connectorText" presStyleLbl="sibTrans2D1" presStyleIdx="1" presStyleCnt="4"/>
      <dgm:spPr/>
      <dgm:t>
        <a:bodyPr/>
        <a:lstStyle/>
        <a:p>
          <a:endParaRPr lang="en-US"/>
        </a:p>
      </dgm:t>
    </dgm:pt>
    <dgm:pt modelId="{17CD0DF1-92E3-4E1B-AB5F-223750229448}" type="pres">
      <dgm:prSet presAssocID="{7A2CA9A8-0368-4C5A-89F0-B65746CF7725}" presName="node" presStyleLbl="node1" presStyleIdx="1" presStyleCnt="4">
        <dgm:presLayoutVars>
          <dgm:bulletEnabled val="1"/>
        </dgm:presLayoutVars>
      </dgm:prSet>
      <dgm:spPr/>
      <dgm:t>
        <a:bodyPr/>
        <a:lstStyle/>
        <a:p>
          <a:endParaRPr lang="en-US"/>
        </a:p>
      </dgm:t>
    </dgm:pt>
    <dgm:pt modelId="{90CC7933-3D03-4025-9C48-04406E07FE7F}" type="pres">
      <dgm:prSet presAssocID="{9661F52A-7E1D-4E8F-814F-1B1606FB5660}" presName="parTrans" presStyleLbl="sibTrans2D1" presStyleIdx="2" presStyleCnt="4"/>
      <dgm:spPr/>
      <dgm:t>
        <a:bodyPr/>
        <a:lstStyle/>
        <a:p>
          <a:endParaRPr lang="en-US"/>
        </a:p>
      </dgm:t>
    </dgm:pt>
    <dgm:pt modelId="{16F561F6-0161-4E8D-8B8D-80BA7B13CB38}" type="pres">
      <dgm:prSet presAssocID="{9661F52A-7E1D-4E8F-814F-1B1606FB5660}" presName="connectorText" presStyleLbl="sibTrans2D1" presStyleIdx="2" presStyleCnt="4"/>
      <dgm:spPr/>
      <dgm:t>
        <a:bodyPr/>
        <a:lstStyle/>
        <a:p>
          <a:endParaRPr lang="en-US"/>
        </a:p>
      </dgm:t>
    </dgm:pt>
    <dgm:pt modelId="{76221E8B-959E-4EB1-B075-A9959B518838}" type="pres">
      <dgm:prSet presAssocID="{5C77E86D-C112-4535-B8C6-BFEB67A2204D}" presName="node" presStyleLbl="node1" presStyleIdx="2" presStyleCnt="4">
        <dgm:presLayoutVars>
          <dgm:bulletEnabled val="1"/>
        </dgm:presLayoutVars>
      </dgm:prSet>
      <dgm:spPr/>
      <dgm:t>
        <a:bodyPr/>
        <a:lstStyle/>
        <a:p>
          <a:endParaRPr lang="en-US"/>
        </a:p>
      </dgm:t>
    </dgm:pt>
    <dgm:pt modelId="{0D79CFE5-06EC-4A2B-8126-FC78455A907A}" type="pres">
      <dgm:prSet presAssocID="{28DDEDB0-7A8F-46C5-BEF7-2560E77DD9D4}" presName="parTrans" presStyleLbl="sibTrans2D1" presStyleIdx="3" presStyleCnt="4"/>
      <dgm:spPr/>
      <dgm:t>
        <a:bodyPr/>
        <a:lstStyle/>
        <a:p>
          <a:endParaRPr lang="en-US"/>
        </a:p>
      </dgm:t>
    </dgm:pt>
    <dgm:pt modelId="{5783F0BB-0C6B-4E70-9551-4D16D97D6E4B}" type="pres">
      <dgm:prSet presAssocID="{28DDEDB0-7A8F-46C5-BEF7-2560E77DD9D4}" presName="connectorText" presStyleLbl="sibTrans2D1" presStyleIdx="3" presStyleCnt="4"/>
      <dgm:spPr/>
      <dgm:t>
        <a:bodyPr/>
        <a:lstStyle/>
        <a:p>
          <a:endParaRPr lang="en-US"/>
        </a:p>
      </dgm:t>
    </dgm:pt>
    <dgm:pt modelId="{38469A83-5A94-4E02-AC65-FC8556A33DB4}" type="pres">
      <dgm:prSet presAssocID="{E105B2B8-E30E-4D26-8549-925769F2120C}" presName="node" presStyleLbl="node1" presStyleIdx="3" presStyleCnt="4">
        <dgm:presLayoutVars>
          <dgm:bulletEnabled val="1"/>
        </dgm:presLayoutVars>
      </dgm:prSet>
      <dgm:spPr/>
      <dgm:t>
        <a:bodyPr/>
        <a:lstStyle/>
        <a:p>
          <a:endParaRPr lang="en-US"/>
        </a:p>
      </dgm:t>
    </dgm:pt>
  </dgm:ptLst>
  <dgm:cxnLst>
    <dgm:cxn modelId="{98099D58-4874-4F8B-99DF-AC7FC00DBEF7}" type="presOf" srcId="{E191B77E-E63E-4E68-B825-D3FF9C8640C9}" destId="{870B0A17-9271-489E-B226-7783A095519F}" srcOrd="0" destOrd="0" presId="urn:microsoft.com/office/officeart/2005/8/layout/radial5"/>
    <dgm:cxn modelId="{71DF6948-7165-4594-81CA-90DE49D0DC1F}" type="presOf" srcId="{7A2CA9A8-0368-4C5A-89F0-B65746CF7725}" destId="{17CD0DF1-92E3-4E1B-AB5F-223750229448}" srcOrd="0" destOrd="0" presId="urn:microsoft.com/office/officeart/2005/8/layout/radial5"/>
    <dgm:cxn modelId="{3B4AC674-6988-4623-B267-8EC21FB8C986}" type="presOf" srcId="{28DDEDB0-7A8F-46C5-BEF7-2560E77DD9D4}" destId="{5783F0BB-0C6B-4E70-9551-4D16D97D6E4B}" srcOrd="1" destOrd="0" presId="urn:microsoft.com/office/officeart/2005/8/layout/radial5"/>
    <dgm:cxn modelId="{39F92FBE-56AD-42EC-8128-92A51E7F1EC6}" type="presOf" srcId="{308BF3D6-B742-41D1-B082-6CC0CFBAE24A}" destId="{5E4D6D4A-D1FF-40CF-86F1-39D54E9476E8}" srcOrd="1" destOrd="0" presId="urn:microsoft.com/office/officeart/2005/8/layout/radial5"/>
    <dgm:cxn modelId="{40B2D30E-9235-4757-A6A3-CB248C8AEBB9}" type="presOf" srcId="{28DDEDB0-7A8F-46C5-BEF7-2560E77DD9D4}" destId="{0D79CFE5-06EC-4A2B-8126-FC78455A907A}" srcOrd="0" destOrd="0" presId="urn:microsoft.com/office/officeart/2005/8/layout/radial5"/>
    <dgm:cxn modelId="{448A21DE-9719-4D20-B90E-4043B4441AE9}" type="presOf" srcId="{9661F52A-7E1D-4E8F-814F-1B1606FB5660}" destId="{16F561F6-0161-4E8D-8B8D-80BA7B13CB38}" srcOrd="1" destOrd="0" presId="urn:microsoft.com/office/officeart/2005/8/layout/radial5"/>
    <dgm:cxn modelId="{958FBC6F-4857-422C-A9EB-4FD2786CD827}" srcId="{C3EB9BA4-CACA-48A0-AD93-9839A912919D}" destId="{A2F4A885-9976-407D-A8B2-823E1E2CE836}" srcOrd="0" destOrd="0" parTransId="{D0FAE528-2ADC-4767-9429-45D99B5F4F7B}" sibTransId="{1E011A7C-3242-4B2D-9926-BE052DE298CC}"/>
    <dgm:cxn modelId="{F79DE983-55E2-4480-9308-E73E67A3D04C}" srcId="{A2F4A885-9976-407D-A8B2-823E1E2CE836}" destId="{5C77E86D-C112-4535-B8C6-BFEB67A2204D}" srcOrd="2" destOrd="0" parTransId="{9661F52A-7E1D-4E8F-814F-1B1606FB5660}" sibTransId="{6D1794FA-D1F0-40D1-9C78-A99BEA39C9C7}"/>
    <dgm:cxn modelId="{0243D067-8A2E-4FB7-A697-0EFCA7DB148A}" type="presOf" srcId="{308BF3D6-B742-41D1-B082-6CC0CFBAE24A}" destId="{C5C0C51E-C9CD-47B3-A791-E13A7DB4D210}" srcOrd="0" destOrd="0" presId="urn:microsoft.com/office/officeart/2005/8/layout/radial5"/>
    <dgm:cxn modelId="{F63C7D5D-CF66-4A18-ABD6-188DBF73C2B8}" srcId="{A2F4A885-9976-407D-A8B2-823E1E2CE836}" destId="{D6DC5E02-5D24-4B32-A35B-E2BAA6B0F124}" srcOrd="0" destOrd="0" parTransId="{E191B77E-E63E-4E68-B825-D3FF9C8640C9}" sibTransId="{D7D01A0D-F69B-438C-BE89-F3BC77FD0FBF}"/>
    <dgm:cxn modelId="{3932FB61-A67E-4FEA-BF7B-B928B1B2EBF9}" type="presOf" srcId="{A2F4A885-9976-407D-A8B2-823E1E2CE836}" destId="{13E77BDC-A450-420C-AA06-E92259E03F02}" srcOrd="0" destOrd="0" presId="urn:microsoft.com/office/officeart/2005/8/layout/radial5"/>
    <dgm:cxn modelId="{23BABE6F-5868-4DE9-A32D-546073E6B6F6}" type="presOf" srcId="{5C77E86D-C112-4535-B8C6-BFEB67A2204D}" destId="{76221E8B-959E-4EB1-B075-A9959B518838}" srcOrd="0" destOrd="0" presId="urn:microsoft.com/office/officeart/2005/8/layout/radial5"/>
    <dgm:cxn modelId="{9E21C7E8-A8C4-4B55-B2D6-03447B9FE389}" type="presOf" srcId="{E105B2B8-E30E-4D26-8549-925769F2120C}" destId="{38469A83-5A94-4E02-AC65-FC8556A33DB4}" srcOrd="0" destOrd="0" presId="urn:microsoft.com/office/officeart/2005/8/layout/radial5"/>
    <dgm:cxn modelId="{D1133869-9ACF-445E-AD30-696166051C3B}" type="presOf" srcId="{D6DC5E02-5D24-4B32-A35B-E2BAA6B0F124}" destId="{690EC6E6-3BD2-40D5-9B38-E5529890AD3A}" srcOrd="0" destOrd="0" presId="urn:microsoft.com/office/officeart/2005/8/layout/radial5"/>
    <dgm:cxn modelId="{5CD11A76-D9F2-440F-BA9A-CAA24875E7B2}" srcId="{A2F4A885-9976-407D-A8B2-823E1E2CE836}" destId="{7A2CA9A8-0368-4C5A-89F0-B65746CF7725}" srcOrd="1" destOrd="0" parTransId="{308BF3D6-B742-41D1-B082-6CC0CFBAE24A}" sibTransId="{CE2DFADD-25F3-4C3B-9D17-9AF704194A1F}"/>
    <dgm:cxn modelId="{12B43ADD-CD4A-42D6-BFDC-D9AF4823DACB}" type="presOf" srcId="{C3EB9BA4-CACA-48A0-AD93-9839A912919D}" destId="{8BFC8487-386E-4339-B7BA-3ECE93092F61}" srcOrd="0" destOrd="0" presId="urn:microsoft.com/office/officeart/2005/8/layout/radial5"/>
    <dgm:cxn modelId="{4658EAD1-87F4-46E0-AD66-DA66DD3A29F6}" type="presOf" srcId="{9661F52A-7E1D-4E8F-814F-1B1606FB5660}" destId="{90CC7933-3D03-4025-9C48-04406E07FE7F}" srcOrd="0" destOrd="0" presId="urn:microsoft.com/office/officeart/2005/8/layout/radial5"/>
    <dgm:cxn modelId="{2C9F05D6-5894-47DE-B4C6-D695DFD50ECA}" srcId="{A2F4A885-9976-407D-A8B2-823E1E2CE836}" destId="{E105B2B8-E30E-4D26-8549-925769F2120C}" srcOrd="3" destOrd="0" parTransId="{28DDEDB0-7A8F-46C5-BEF7-2560E77DD9D4}" sibTransId="{D41896C5-258B-4BD8-ACE5-CEF648EF522C}"/>
    <dgm:cxn modelId="{59BA2D1C-A54C-4174-8E8D-E1C0582A61F1}" type="presOf" srcId="{E191B77E-E63E-4E68-B825-D3FF9C8640C9}" destId="{ABA23F3E-A5AB-4FAF-971E-6E2554EBD2F8}" srcOrd="1" destOrd="0" presId="urn:microsoft.com/office/officeart/2005/8/layout/radial5"/>
    <dgm:cxn modelId="{4A4D8BDA-2858-4073-8F8D-D8231E5C2FE0}" type="presParOf" srcId="{8BFC8487-386E-4339-B7BA-3ECE93092F61}" destId="{13E77BDC-A450-420C-AA06-E92259E03F02}" srcOrd="0" destOrd="0" presId="urn:microsoft.com/office/officeart/2005/8/layout/radial5"/>
    <dgm:cxn modelId="{6AA0D4F4-CCAD-4F77-8209-A70C05130078}" type="presParOf" srcId="{8BFC8487-386E-4339-B7BA-3ECE93092F61}" destId="{870B0A17-9271-489E-B226-7783A095519F}" srcOrd="1" destOrd="0" presId="urn:microsoft.com/office/officeart/2005/8/layout/radial5"/>
    <dgm:cxn modelId="{C7888999-91E3-402C-90A8-CBF910C66457}" type="presParOf" srcId="{870B0A17-9271-489E-B226-7783A095519F}" destId="{ABA23F3E-A5AB-4FAF-971E-6E2554EBD2F8}" srcOrd="0" destOrd="0" presId="urn:microsoft.com/office/officeart/2005/8/layout/radial5"/>
    <dgm:cxn modelId="{DABA3A84-4531-430E-8B52-62363A92EE41}" type="presParOf" srcId="{8BFC8487-386E-4339-B7BA-3ECE93092F61}" destId="{690EC6E6-3BD2-40D5-9B38-E5529890AD3A}" srcOrd="2" destOrd="0" presId="urn:microsoft.com/office/officeart/2005/8/layout/radial5"/>
    <dgm:cxn modelId="{85FE7679-34A1-44EC-9A5F-E03DFB9FB5F7}" type="presParOf" srcId="{8BFC8487-386E-4339-B7BA-3ECE93092F61}" destId="{C5C0C51E-C9CD-47B3-A791-E13A7DB4D210}" srcOrd="3" destOrd="0" presId="urn:microsoft.com/office/officeart/2005/8/layout/radial5"/>
    <dgm:cxn modelId="{ACEB3BE3-CE9E-4196-A6FF-34BB760E55AE}" type="presParOf" srcId="{C5C0C51E-C9CD-47B3-A791-E13A7DB4D210}" destId="{5E4D6D4A-D1FF-40CF-86F1-39D54E9476E8}" srcOrd="0" destOrd="0" presId="urn:microsoft.com/office/officeart/2005/8/layout/radial5"/>
    <dgm:cxn modelId="{78F7152D-11D7-4596-8BAB-85719972265B}" type="presParOf" srcId="{8BFC8487-386E-4339-B7BA-3ECE93092F61}" destId="{17CD0DF1-92E3-4E1B-AB5F-223750229448}" srcOrd="4" destOrd="0" presId="urn:microsoft.com/office/officeart/2005/8/layout/radial5"/>
    <dgm:cxn modelId="{A1B1EA3B-74C7-4C73-B025-4952E7473719}" type="presParOf" srcId="{8BFC8487-386E-4339-B7BA-3ECE93092F61}" destId="{90CC7933-3D03-4025-9C48-04406E07FE7F}" srcOrd="5" destOrd="0" presId="urn:microsoft.com/office/officeart/2005/8/layout/radial5"/>
    <dgm:cxn modelId="{60B3DC9A-35C4-4480-B179-05214DE5CA48}" type="presParOf" srcId="{90CC7933-3D03-4025-9C48-04406E07FE7F}" destId="{16F561F6-0161-4E8D-8B8D-80BA7B13CB38}" srcOrd="0" destOrd="0" presId="urn:microsoft.com/office/officeart/2005/8/layout/radial5"/>
    <dgm:cxn modelId="{A350E61F-B45D-4266-8573-26CFE3E1E20C}" type="presParOf" srcId="{8BFC8487-386E-4339-B7BA-3ECE93092F61}" destId="{76221E8B-959E-4EB1-B075-A9959B518838}" srcOrd="6" destOrd="0" presId="urn:microsoft.com/office/officeart/2005/8/layout/radial5"/>
    <dgm:cxn modelId="{0D660A3C-C626-42A4-9CCA-49BFDECD776D}" type="presParOf" srcId="{8BFC8487-386E-4339-B7BA-3ECE93092F61}" destId="{0D79CFE5-06EC-4A2B-8126-FC78455A907A}" srcOrd="7" destOrd="0" presId="urn:microsoft.com/office/officeart/2005/8/layout/radial5"/>
    <dgm:cxn modelId="{AA7BD9CF-FF6F-4A07-919E-A97B7F7E903F}" type="presParOf" srcId="{0D79CFE5-06EC-4A2B-8126-FC78455A907A}" destId="{5783F0BB-0C6B-4E70-9551-4D16D97D6E4B}" srcOrd="0" destOrd="0" presId="urn:microsoft.com/office/officeart/2005/8/layout/radial5"/>
    <dgm:cxn modelId="{C00B9068-4FE9-4F86-9359-FDCA6DDA1A7C}" type="presParOf" srcId="{8BFC8487-386E-4339-B7BA-3ECE93092F61}" destId="{38469A83-5A94-4E02-AC65-FC8556A33DB4}"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9B9036-7B5B-460A-B2B9-92ED82AE55D1}"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E7F5807D-A47C-4AE2-8A76-720CD143303A}">
      <dgm:prSet phldrT="[Text]"/>
      <dgm:spPr/>
      <dgm:t>
        <a:bodyPr/>
        <a:lstStyle/>
        <a:p>
          <a:r>
            <a:rPr lang="en-US" dirty="0" smtClean="0"/>
            <a:t>Indices</a:t>
          </a:r>
          <a:endParaRPr lang="en-US" dirty="0"/>
        </a:p>
      </dgm:t>
    </dgm:pt>
    <dgm:pt modelId="{9D8CA252-8C5D-46DC-8A38-BC38DBFB2B2C}" type="parTrans" cxnId="{8ED09BFA-A832-4326-9644-6CD7F617E55F}">
      <dgm:prSet/>
      <dgm:spPr/>
      <dgm:t>
        <a:bodyPr/>
        <a:lstStyle/>
        <a:p>
          <a:endParaRPr lang="en-US"/>
        </a:p>
      </dgm:t>
    </dgm:pt>
    <dgm:pt modelId="{C6695B66-1D64-46DD-A7E5-632EF24AC6B0}" type="sibTrans" cxnId="{8ED09BFA-A832-4326-9644-6CD7F617E55F}">
      <dgm:prSet/>
      <dgm:spPr/>
      <dgm:t>
        <a:bodyPr/>
        <a:lstStyle/>
        <a:p>
          <a:endParaRPr lang="en-US"/>
        </a:p>
      </dgm:t>
    </dgm:pt>
    <dgm:pt modelId="{19908602-0212-4251-9E61-35B3B8C014E9}">
      <dgm:prSet phldrT="[Text]"/>
      <dgm:spPr/>
      <dgm:t>
        <a:bodyPr/>
        <a:lstStyle/>
        <a:p>
          <a:r>
            <a:rPr lang="en-US" dirty="0" smtClean="0"/>
            <a:t>Reports</a:t>
          </a:r>
          <a:endParaRPr lang="en-US" dirty="0"/>
        </a:p>
      </dgm:t>
    </dgm:pt>
    <dgm:pt modelId="{A0110B9C-6E32-4407-9F72-39DD5EB29B8B}" type="parTrans" cxnId="{1AEE346B-C89C-4D1D-96EA-18CE0C1019BF}">
      <dgm:prSet/>
      <dgm:spPr/>
      <dgm:t>
        <a:bodyPr/>
        <a:lstStyle/>
        <a:p>
          <a:endParaRPr lang="en-US"/>
        </a:p>
      </dgm:t>
    </dgm:pt>
    <dgm:pt modelId="{B997034B-64C3-4763-A0AF-38D0ECC452DB}" type="sibTrans" cxnId="{1AEE346B-C89C-4D1D-96EA-18CE0C1019BF}">
      <dgm:prSet/>
      <dgm:spPr/>
      <dgm:t>
        <a:bodyPr/>
        <a:lstStyle/>
        <a:p>
          <a:endParaRPr lang="en-US"/>
        </a:p>
      </dgm:t>
    </dgm:pt>
    <dgm:pt modelId="{1F66A60E-9579-48B3-85CF-DDEC3B9B10BB}" type="pres">
      <dgm:prSet presAssocID="{A19B9036-7B5B-460A-B2B9-92ED82AE55D1}" presName="diagram" presStyleCnt="0">
        <dgm:presLayoutVars>
          <dgm:dir/>
          <dgm:resizeHandles val="exact"/>
        </dgm:presLayoutVars>
      </dgm:prSet>
      <dgm:spPr/>
      <dgm:t>
        <a:bodyPr/>
        <a:lstStyle/>
        <a:p>
          <a:endParaRPr lang="en-US"/>
        </a:p>
      </dgm:t>
    </dgm:pt>
    <dgm:pt modelId="{C253BF99-A847-4870-B5D0-B7B86C69F06A}" type="pres">
      <dgm:prSet presAssocID="{E7F5807D-A47C-4AE2-8A76-720CD143303A}" presName="arrow" presStyleLbl="node1" presStyleIdx="0" presStyleCnt="2" custRadScaleRad="121150" custRadScaleInc="-2403">
        <dgm:presLayoutVars>
          <dgm:bulletEnabled val="1"/>
        </dgm:presLayoutVars>
      </dgm:prSet>
      <dgm:spPr/>
      <dgm:t>
        <a:bodyPr/>
        <a:lstStyle/>
        <a:p>
          <a:endParaRPr lang="en-US"/>
        </a:p>
      </dgm:t>
    </dgm:pt>
    <dgm:pt modelId="{A6D652CF-B7FD-46BF-8BA8-B910175BC281}" type="pres">
      <dgm:prSet presAssocID="{19908602-0212-4251-9E61-35B3B8C014E9}" presName="arrow" presStyleLbl="node1" presStyleIdx="1" presStyleCnt="2" custRadScaleRad="105351" custRadScaleInc="2765">
        <dgm:presLayoutVars>
          <dgm:bulletEnabled val="1"/>
        </dgm:presLayoutVars>
      </dgm:prSet>
      <dgm:spPr/>
      <dgm:t>
        <a:bodyPr/>
        <a:lstStyle/>
        <a:p>
          <a:endParaRPr lang="en-US"/>
        </a:p>
      </dgm:t>
    </dgm:pt>
  </dgm:ptLst>
  <dgm:cxnLst>
    <dgm:cxn modelId="{8ED09BFA-A832-4326-9644-6CD7F617E55F}" srcId="{A19B9036-7B5B-460A-B2B9-92ED82AE55D1}" destId="{E7F5807D-A47C-4AE2-8A76-720CD143303A}" srcOrd="0" destOrd="0" parTransId="{9D8CA252-8C5D-46DC-8A38-BC38DBFB2B2C}" sibTransId="{C6695B66-1D64-46DD-A7E5-632EF24AC6B0}"/>
    <dgm:cxn modelId="{AF5FC18A-E7C4-42D2-B279-7946FB423432}" type="presOf" srcId="{19908602-0212-4251-9E61-35B3B8C014E9}" destId="{A6D652CF-B7FD-46BF-8BA8-B910175BC281}" srcOrd="0" destOrd="0" presId="urn:microsoft.com/office/officeart/2005/8/layout/arrow5"/>
    <dgm:cxn modelId="{1AEE346B-C89C-4D1D-96EA-18CE0C1019BF}" srcId="{A19B9036-7B5B-460A-B2B9-92ED82AE55D1}" destId="{19908602-0212-4251-9E61-35B3B8C014E9}" srcOrd="1" destOrd="0" parTransId="{A0110B9C-6E32-4407-9F72-39DD5EB29B8B}" sibTransId="{B997034B-64C3-4763-A0AF-38D0ECC452DB}"/>
    <dgm:cxn modelId="{D2173B9D-3CDF-4F7D-B3A4-7D86C3B587C5}" type="presOf" srcId="{E7F5807D-A47C-4AE2-8A76-720CD143303A}" destId="{C253BF99-A847-4870-B5D0-B7B86C69F06A}" srcOrd="0" destOrd="0" presId="urn:microsoft.com/office/officeart/2005/8/layout/arrow5"/>
    <dgm:cxn modelId="{8050B28C-9433-4BFD-B839-A95BBFF5ABB4}" type="presOf" srcId="{A19B9036-7B5B-460A-B2B9-92ED82AE55D1}" destId="{1F66A60E-9579-48B3-85CF-DDEC3B9B10BB}" srcOrd="0" destOrd="0" presId="urn:microsoft.com/office/officeart/2005/8/layout/arrow5"/>
    <dgm:cxn modelId="{96D40665-E0E0-4739-AA2A-3079F4B42A10}" type="presParOf" srcId="{1F66A60E-9579-48B3-85CF-DDEC3B9B10BB}" destId="{C253BF99-A847-4870-B5D0-B7B86C69F06A}" srcOrd="0" destOrd="0" presId="urn:microsoft.com/office/officeart/2005/8/layout/arrow5"/>
    <dgm:cxn modelId="{12CD4C09-7C49-43B4-8EB9-D7CA3ACD50B1}" type="presParOf" srcId="{1F66A60E-9579-48B3-85CF-DDEC3B9B10BB}" destId="{A6D652CF-B7FD-46BF-8BA8-B910175BC281}" srcOrd="1" destOrd="0" presId="urn:microsoft.com/office/officeart/2005/8/layout/arrow5"/>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2A443D-9A5F-4F30-9BEE-397586EA18B9}" type="doc">
      <dgm:prSet loTypeId="urn:microsoft.com/office/officeart/2005/8/layout/radial3" loCatId="cycle" qsTypeId="urn:microsoft.com/office/officeart/2005/8/quickstyle/3d1" qsCatId="3D" csTypeId="urn:microsoft.com/office/officeart/2005/8/colors/accent6_5" csCatId="accent6" phldr="1"/>
      <dgm:spPr/>
      <dgm:t>
        <a:bodyPr/>
        <a:lstStyle/>
        <a:p>
          <a:endParaRPr lang="en-US"/>
        </a:p>
      </dgm:t>
    </dgm:pt>
    <dgm:pt modelId="{821F4400-B42E-4FAB-861D-16B867CFA351}">
      <dgm:prSet phldrT="[Text]"/>
      <dgm:spPr/>
      <dgm:t>
        <a:bodyPr/>
        <a:lstStyle/>
        <a:p>
          <a:r>
            <a:rPr lang="en-US" dirty="0" smtClean="0"/>
            <a:t>Commercial Real Estate Index</a:t>
          </a:r>
          <a:endParaRPr lang="en-US" dirty="0"/>
        </a:p>
      </dgm:t>
    </dgm:pt>
    <dgm:pt modelId="{D29AE729-FF62-4A8C-9C96-EFCA55161E6E}" type="parTrans" cxnId="{A652A852-C332-47C7-9677-22F1906AD0AF}">
      <dgm:prSet/>
      <dgm:spPr/>
      <dgm:t>
        <a:bodyPr/>
        <a:lstStyle/>
        <a:p>
          <a:endParaRPr lang="en-US"/>
        </a:p>
      </dgm:t>
    </dgm:pt>
    <dgm:pt modelId="{4B9508CE-45C9-4F18-9D69-C7D4B173277D}" type="sibTrans" cxnId="{A652A852-C332-47C7-9677-22F1906AD0AF}">
      <dgm:prSet/>
      <dgm:spPr/>
      <dgm:t>
        <a:bodyPr/>
        <a:lstStyle/>
        <a:p>
          <a:endParaRPr lang="en-US"/>
        </a:p>
      </dgm:t>
    </dgm:pt>
    <dgm:pt modelId="{DDCD0D05-596E-4744-BAF9-2742C188C0DE}">
      <dgm:prSet phldrT="[Text]"/>
      <dgm:spPr/>
      <dgm:t>
        <a:bodyPr/>
        <a:lstStyle/>
        <a:p>
          <a:r>
            <a:rPr lang="en-US" dirty="0" smtClean="0"/>
            <a:t>Credit Market Index</a:t>
          </a:r>
          <a:endParaRPr lang="en-US" dirty="0"/>
        </a:p>
      </dgm:t>
    </dgm:pt>
    <dgm:pt modelId="{978789BF-58D7-4407-85D2-371D70E997E2}" type="parTrans" cxnId="{F00FFC00-2B7B-45CE-86DA-75156BCDAE21}">
      <dgm:prSet/>
      <dgm:spPr/>
      <dgm:t>
        <a:bodyPr/>
        <a:lstStyle/>
        <a:p>
          <a:endParaRPr lang="en-US"/>
        </a:p>
      </dgm:t>
    </dgm:pt>
    <dgm:pt modelId="{BBFAC1CC-60B3-4ED1-B913-0AB45EF4794B}" type="sibTrans" cxnId="{F00FFC00-2B7B-45CE-86DA-75156BCDAE21}">
      <dgm:prSet/>
      <dgm:spPr/>
      <dgm:t>
        <a:bodyPr/>
        <a:lstStyle/>
        <a:p>
          <a:endParaRPr lang="en-US"/>
        </a:p>
      </dgm:t>
    </dgm:pt>
    <dgm:pt modelId="{A72A52A2-7EE6-4DB2-AA35-304AA6BAA48B}">
      <dgm:prSet phldrT="[Text]"/>
      <dgm:spPr/>
      <dgm:t>
        <a:bodyPr/>
        <a:lstStyle/>
        <a:p>
          <a:r>
            <a:rPr lang="en-US" dirty="0" smtClean="0"/>
            <a:t>Housing Market Index</a:t>
          </a:r>
          <a:endParaRPr lang="en-US" dirty="0"/>
        </a:p>
      </dgm:t>
    </dgm:pt>
    <dgm:pt modelId="{3C3FD06A-2A88-402E-8F65-C66982B772F3}" type="parTrans" cxnId="{0BF970AF-38A2-4411-80DC-CC25E022D388}">
      <dgm:prSet/>
      <dgm:spPr/>
      <dgm:t>
        <a:bodyPr/>
        <a:lstStyle/>
        <a:p>
          <a:endParaRPr lang="en-US"/>
        </a:p>
      </dgm:t>
    </dgm:pt>
    <dgm:pt modelId="{DB944E6C-2A84-4E28-B5E3-BF58852D507C}" type="sibTrans" cxnId="{0BF970AF-38A2-4411-80DC-CC25E022D388}">
      <dgm:prSet/>
      <dgm:spPr/>
      <dgm:t>
        <a:bodyPr/>
        <a:lstStyle/>
        <a:p>
          <a:endParaRPr lang="en-US"/>
        </a:p>
      </dgm:t>
    </dgm:pt>
    <dgm:pt modelId="{15453997-8964-4E58-8D82-F687F125CE61}">
      <dgm:prSet phldrT="[Text]"/>
      <dgm:spPr/>
      <dgm:t>
        <a:bodyPr/>
        <a:lstStyle/>
        <a:p>
          <a:r>
            <a:rPr lang="en-US" dirty="0" smtClean="0"/>
            <a:t>Employment Index</a:t>
          </a:r>
          <a:endParaRPr lang="en-US" dirty="0"/>
        </a:p>
      </dgm:t>
    </dgm:pt>
    <dgm:pt modelId="{D77CEDF1-C71D-45BB-9FFB-3463D98875C1}" type="parTrans" cxnId="{FE5C0768-2091-488E-8D88-673508FF928B}">
      <dgm:prSet/>
      <dgm:spPr/>
      <dgm:t>
        <a:bodyPr/>
        <a:lstStyle/>
        <a:p>
          <a:endParaRPr lang="en-US"/>
        </a:p>
      </dgm:t>
    </dgm:pt>
    <dgm:pt modelId="{E1ECC31E-E987-4DAF-9583-0D95F126D01F}" type="sibTrans" cxnId="{FE5C0768-2091-488E-8D88-673508FF928B}">
      <dgm:prSet/>
      <dgm:spPr/>
      <dgm:t>
        <a:bodyPr/>
        <a:lstStyle/>
        <a:p>
          <a:endParaRPr lang="en-US"/>
        </a:p>
      </dgm:t>
    </dgm:pt>
    <dgm:pt modelId="{6C62A0F4-FD3C-4978-BF60-28AE7299E523}">
      <dgm:prSet phldrT="[Text]"/>
      <dgm:spPr/>
      <dgm:t>
        <a:bodyPr/>
        <a:lstStyle/>
        <a:p>
          <a:r>
            <a:rPr lang="en-US" dirty="0" smtClean="0"/>
            <a:t>Income Index</a:t>
          </a:r>
          <a:endParaRPr lang="en-US" dirty="0"/>
        </a:p>
      </dgm:t>
    </dgm:pt>
    <dgm:pt modelId="{A0AF9A47-EB64-4150-8CA0-CC51FC0BDD1F}" type="parTrans" cxnId="{50C8EDF9-C68D-408C-8BD6-1067E2E4AB6A}">
      <dgm:prSet/>
      <dgm:spPr/>
      <dgm:t>
        <a:bodyPr/>
        <a:lstStyle/>
        <a:p>
          <a:endParaRPr lang="en-US"/>
        </a:p>
      </dgm:t>
    </dgm:pt>
    <dgm:pt modelId="{EF1CAA2A-B462-481D-9AF5-7AE36BA797AE}" type="sibTrans" cxnId="{50C8EDF9-C68D-408C-8BD6-1067E2E4AB6A}">
      <dgm:prSet/>
      <dgm:spPr/>
      <dgm:t>
        <a:bodyPr/>
        <a:lstStyle/>
        <a:p>
          <a:endParaRPr lang="en-US"/>
        </a:p>
      </dgm:t>
    </dgm:pt>
    <dgm:pt modelId="{E605AEA5-8BC1-4F26-93DD-94D65C70B612}">
      <dgm:prSet/>
      <dgm:spPr/>
      <dgm:t>
        <a:bodyPr/>
        <a:lstStyle/>
        <a:p>
          <a:r>
            <a:rPr lang="en-US" dirty="0" smtClean="0"/>
            <a:t>Inflation Index</a:t>
          </a:r>
          <a:endParaRPr lang="en-US" dirty="0"/>
        </a:p>
      </dgm:t>
    </dgm:pt>
    <dgm:pt modelId="{37AA2DC4-379B-4373-B220-69083A5C2C9F}" type="parTrans" cxnId="{81173B32-3BE5-46EF-838E-8DCC95BC087E}">
      <dgm:prSet/>
      <dgm:spPr/>
      <dgm:t>
        <a:bodyPr/>
        <a:lstStyle/>
        <a:p>
          <a:endParaRPr lang="en-US"/>
        </a:p>
      </dgm:t>
    </dgm:pt>
    <dgm:pt modelId="{FC168CAA-61C0-4F9B-BD12-2F6847A67364}" type="sibTrans" cxnId="{81173B32-3BE5-46EF-838E-8DCC95BC087E}">
      <dgm:prSet/>
      <dgm:spPr/>
      <dgm:t>
        <a:bodyPr/>
        <a:lstStyle/>
        <a:p>
          <a:endParaRPr lang="en-US"/>
        </a:p>
      </dgm:t>
    </dgm:pt>
    <dgm:pt modelId="{2660C5F8-9046-4273-8E32-97E1E5E9D0AA}">
      <dgm:prSet/>
      <dgm:spPr/>
      <dgm:t>
        <a:bodyPr/>
        <a:lstStyle/>
        <a:p>
          <a:r>
            <a:rPr lang="en-US" dirty="0" smtClean="0"/>
            <a:t>Consumer Confidence Index* (As per UM)</a:t>
          </a:r>
          <a:endParaRPr lang="en-US" dirty="0"/>
        </a:p>
      </dgm:t>
    </dgm:pt>
    <dgm:pt modelId="{585652FE-A459-41EF-9436-9FF7B4047F93}" type="parTrans" cxnId="{9DC24421-4783-4864-A1EB-175CAEC7F67D}">
      <dgm:prSet/>
      <dgm:spPr/>
      <dgm:t>
        <a:bodyPr/>
        <a:lstStyle/>
        <a:p>
          <a:endParaRPr lang="en-US"/>
        </a:p>
      </dgm:t>
    </dgm:pt>
    <dgm:pt modelId="{3454197F-EF3D-4A07-99CF-08F08FB4080D}" type="sibTrans" cxnId="{9DC24421-4783-4864-A1EB-175CAEC7F67D}">
      <dgm:prSet/>
      <dgm:spPr/>
      <dgm:t>
        <a:bodyPr/>
        <a:lstStyle/>
        <a:p>
          <a:endParaRPr lang="en-US"/>
        </a:p>
      </dgm:t>
    </dgm:pt>
    <dgm:pt modelId="{982E4EFF-C2A2-45D3-A227-935C15C89D10}">
      <dgm:prSet/>
      <dgm:spPr/>
      <dgm:t>
        <a:bodyPr/>
        <a:lstStyle/>
        <a:p>
          <a:r>
            <a:rPr lang="en-US" dirty="0" smtClean="0"/>
            <a:t>Retail Sales Index</a:t>
          </a:r>
          <a:endParaRPr lang="en-US" dirty="0"/>
        </a:p>
      </dgm:t>
    </dgm:pt>
    <dgm:pt modelId="{CEE84D46-0358-4928-911F-ED93EC5210B0}" type="parTrans" cxnId="{172D51B9-16B8-443F-B840-A7761C712855}">
      <dgm:prSet/>
      <dgm:spPr/>
      <dgm:t>
        <a:bodyPr/>
        <a:lstStyle/>
        <a:p>
          <a:endParaRPr lang="en-US"/>
        </a:p>
      </dgm:t>
    </dgm:pt>
    <dgm:pt modelId="{6AB16100-909E-474F-A8F4-21EF8FACE1B4}" type="sibTrans" cxnId="{172D51B9-16B8-443F-B840-A7761C712855}">
      <dgm:prSet/>
      <dgm:spPr/>
      <dgm:t>
        <a:bodyPr/>
        <a:lstStyle/>
        <a:p>
          <a:endParaRPr lang="en-US"/>
        </a:p>
      </dgm:t>
    </dgm:pt>
    <dgm:pt modelId="{1AEDA1D1-821E-4E92-B889-5868777952F9}" type="pres">
      <dgm:prSet presAssocID="{342A443D-9A5F-4F30-9BEE-397586EA18B9}" presName="composite" presStyleCnt="0">
        <dgm:presLayoutVars>
          <dgm:chMax val="1"/>
          <dgm:dir/>
          <dgm:resizeHandles val="exact"/>
        </dgm:presLayoutVars>
      </dgm:prSet>
      <dgm:spPr/>
      <dgm:t>
        <a:bodyPr/>
        <a:lstStyle/>
        <a:p>
          <a:endParaRPr lang="en-US"/>
        </a:p>
      </dgm:t>
    </dgm:pt>
    <dgm:pt modelId="{DA540DA7-AE90-47BF-AB5A-A26D0BFC5AC1}" type="pres">
      <dgm:prSet presAssocID="{342A443D-9A5F-4F30-9BEE-397586EA18B9}" presName="radial" presStyleCnt="0">
        <dgm:presLayoutVars>
          <dgm:animLvl val="ctr"/>
        </dgm:presLayoutVars>
      </dgm:prSet>
      <dgm:spPr/>
    </dgm:pt>
    <dgm:pt modelId="{549FD7E7-DE4C-4A7F-8649-82F6A0F93CF0}" type="pres">
      <dgm:prSet presAssocID="{821F4400-B42E-4FAB-861D-16B867CFA351}" presName="centerShape" presStyleLbl="vennNode1" presStyleIdx="0" presStyleCnt="8"/>
      <dgm:spPr/>
      <dgm:t>
        <a:bodyPr/>
        <a:lstStyle/>
        <a:p>
          <a:endParaRPr lang="en-US"/>
        </a:p>
      </dgm:t>
    </dgm:pt>
    <dgm:pt modelId="{62AB9BE9-6D6C-4143-99F2-FB00F7E66B57}" type="pres">
      <dgm:prSet presAssocID="{DDCD0D05-596E-4744-BAF9-2742C188C0DE}" presName="node" presStyleLbl="vennNode1" presStyleIdx="1" presStyleCnt="8">
        <dgm:presLayoutVars>
          <dgm:bulletEnabled val="1"/>
        </dgm:presLayoutVars>
      </dgm:prSet>
      <dgm:spPr/>
      <dgm:t>
        <a:bodyPr/>
        <a:lstStyle/>
        <a:p>
          <a:endParaRPr lang="en-US"/>
        </a:p>
      </dgm:t>
    </dgm:pt>
    <dgm:pt modelId="{AE8C8C3A-5C24-4187-A4D3-E3C227DF7751}" type="pres">
      <dgm:prSet presAssocID="{A72A52A2-7EE6-4DB2-AA35-304AA6BAA48B}" presName="node" presStyleLbl="vennNode1" presStyleIdx="2" presStyleCnt="8">
        <dgm:presLayoutVars>
          <dgm:bulletEnabled val="1"/>
        </dgm:presLayoutVars>
      </dgm:prSet>
      <dgm:spPr/>
      <dgm:t>
        <a:bodyPr/>
        <a:lstStyle/>
        <a:p>
          <a:endParaRPr lang="en-US"/>
        </a:p>
      </dgm:t>
    </dgm:pt>
    <dgm:pt modelId="{DA075364-B105-4C1D-AD67-A2F9111ED34A}" type="pres">
      <dgm:prSet presAssocID="{15453997-8964-4E58-8D82-F687F125CE61}" presName="node" presStyleLbl="vennNode1" presStyleIdx="3" presStyleCnt="8">
        <dgm:presLayoutVars>
          <dgm:bulletEnabled val="1"/>
        </dgm:presLayoutVars>
      </dgm:prSet>
      <dgm:spPr/>
      <dgm:t>
        <a:bodyPr/>
        <a:lstStyle/>
        <a:p>
          <a:endParaRPr lang="en-US"/>
        </a:p>
      </dgm:t>
    </dgm:pt>
    <dgm:pt modelId="{0F04EF87-2DB8-4D27-9159-160E2250911C}" type="pres">
      <dgm:prSet presAssocID="{6C62A0F4-FD3C-4978-BF60-28AE7299E523}" presName="node" presStyleLbl="vennNode1" presStyleIdx="4" presStyleCnt="8">
        <dgm:presLayoutVars>
          <dgm:bulletEnabled val="1"/>
        </dgm:presLayoutVars>
      </dgm:prSet>
      <dgm:spPr/>
      <dgm:t>
        <a:bodyPr/>
        <a:lstStyle/>
        <a:p>
          <a:endParaRPr lang="en-US"/>
        </a:p>
      </dgm:t>
    </dgm:pt>
    <dgm:pt modelId="{E66398D3-BE58-416C-932C-DA8A0E609BAD}" type="pres">
      <dgm:prSet presAssocID="{E605AEA5-8BC1-4F26-93DD-94D65C70B612}" presName="node" presStyleLbl="vennNode1" presStyleIdx="5" presStyleCnt="8">
        <dgm:presLayoutVars>
          <dgm:bulletEnabled val="1"/>
        </dgm:presLayoutVars>
      </dgm:prSet>
      <dgm:spPr/>
      <dgm:t>
        <a:bodyPr/>
        <a:lstStyle/>
        <a:p>
          <a:endParaRPr lang="en-US"/>
        </a:p>
      </dgm:t>
    </dgm:pt>
    <dgm:pt modelId="{5C57E25C-0F4B-43C3-BFB0-6BA55AEED523}" type="pres">
      <dgm:prSet presAssocID="{2660C5F8-9046-4273-8E32-97E1E5E9D0AA}" presName="node" presStyleLbl="vennNode1" presStyleIdx="6" presStyleCnt="8">
        <dgm:presLayoutVars>
          <dgm:bulletEnabled val="1"/>
        </dgm:presLayoutVars>
      </dgm:prSet>
      <dgm:spPr/>
      <dgm:t>
        <a:bodyPr/>
        <a:lstStyle/>
        <a:p>
          <a:endParaRPr lang="en-US"/>
        </a:p>
      </dgm:t>
    </dgm:pt>
    <dgm:pt modelId="{A1F84A11-A726-42E2-B2DA-61860757FB63}" type="pres">
      <dgm:prSet presAssocID="{982E4EFF-C2A2-45D3-A227-935C15C89D10}" presName="node" presStyleLbl="vennNode1" presStyleIdx="7" presStyleCnt="8">
        <dgm:presLayoutVars>
          <dgm:bulletEnabled val="1"/>
        </dgm:presLayoutVars>
      </dgm:prSet>
      <dgm:spPr/>
      <dgm:t>
        <a:bodyPr/>
        <a:lstStyle/>
        <a:p>
          <a:endParaRPr lang="en-US"/>
        </a:p>
      </dgm:t>
    </dgm:pt>
  </dgm:ptLst>
  <dgm:cxnLst>
    <dgm:cxn modelId="{F00FFC00-2B7B-45CE-86DA-75156BCDAE21}" srcId="{821F4400-B42E-4FAB-861D-16B867CFA351}" destId="{DDCD0D05-596E-4744-BAF9-2742C188C0DE}" srcOrd="0" destOrd="0" parTransId="{978789BF-58D7-4407-85D2-371D70E997E2}" sibTransId="{BBFAC1CC-60B3-4ED1-B913-0AB45EF4794B}"/>
    <dgm:cxn modelId="{CB3A074B-44A4-4714-BF77-23D3CFF319ED}" type="presOf" srcId="{342A443D-9A5F-4F30-9BEE-397586EA18B9}" destId="{1AEDA1D1-821E-4E92-B889-5868777952F9}" srcOrd="0" destOrd="0" presId="urn:microsoft.com/office/officeart/2005/8/layout/radial3"/>
    <dgm:cxn modelId="{BDE1826A-6C26-46B5-B805-F7543B77D801}" type="presOf" srcId="{2660C5F8-9046-4273-8E32-97E1E5E9D0AA}" destId="{5C57E25C-0F4B-43C3-BFB0-6BA55AEED523}" srcOrd="0" destOrd="0" presId="urn:microsoft.com/office/officeart/2005/8/layout/radial3"/>
    <dgm:cxn modelId="{4438DF00-8A2F-4811-8E71-AFB4E342140B}" type="presOf" srcId="{E605AEA5-8BC1-4F26-93DD-94D65C70B612}" destId="{E66398D3-BE58-416C-932C-DA8A0E609BAD}" srcOrd="0" destOrd="0" presId="urn:microsoft.com/office/officeart/2005/8/layout/radial3"/>
    <dgm:cxn modelId="{0B76EEEA-EB0A-4E7A-B88C-52ADE5E68822}" type="presOf" srcId="{6C62A0F4-FD3C-4978-BF60-28AE7299E523}" destId="{0F04EF87-2DB8-4D27-9159-160E2250911C}" srcOrd="0" destOrd="0" presId="urn:microsoft.com/office/officeart/2005/8/layout/radial3"/>
    <dgm:cxn modelId="{747C54E5-00EC-4ED6-8AC4-7D7E3730635F}" type="presOf" srcId="{821F4400-B42E-4FAB-861D-16B867CFA351}" destId="{549FD7E7-DE4C-4A7F-8649-82F6A0F93CF0}" srcOrd="0" destOrd="0" presId="urn:microsoft.com/office/officeart/2005/8/layout/radial3"/>
    <dgm:cxn modelId="{FE5C0768-2091-488E-8D88-673508FF928B}" srcId="{821F4400-B42E-4FAB-861D-16B867CFA351}" destId="{15453997-8964-4E58-8D82-F687F125CE61}" srcOrd="2" destOrd="0" parTransId="{D77CEDF1-C71D-45BB-9FFB-3463D98875C1}" sibTransId="{E1ECC31E-E987-4DAF-9583-0D95F126D01F}"/>
    <dgm:cxn modelId="{172D51B9-16B8-443F-B840-A7761C712855}" srcId="{821F4400-B42E-4FAB-861D-16B867CFA351}" destId="{982E4EFF-C2A2-45D3-A227-935C15C89D10}" srcOrd="6" destOrd="0" parTransId="{CEE84D46-0358-4928-911F-ED93EC5210B0}" sibTransId="{6AB16100-909E-474F-A8F4-21EF8FACE1B4}"/>
    <dgm:cxn modelId="{9DC24421-4783-4864-A1EB-175CAEC7F67D}" srcId="{821F4400-B42E-4FAB-861D-16B867CFA351}" destId="{2660C5F8-9046-4273-8E32-97E1E5E9D0AA}" srcOrd="5" destOrd="0" parTransId="{585652FE-A459-41EF-9436-9FF7B4047F93}" sibTransId="{3454197F-EF3D-4A07-99CF-08F08FB4080D}"/>
    <dgm:cxn modelId="{50C8EDF9-C68D-408C-8BD6-1067E2E4AB6A}" srcId="{821F4400-B42E-4FAB-861D-16B867CFA351}" destId="{6C62A0F4-FD3C-4978-BF60-28AE7299E523}" srcOrd="3" destOrd="0" parTransId="{A0AF9A47-EB64-4150-8CA0-CC51FC0BDD1F}" sibTransId="{EF1CAA2A-B462-481D-9AF5-7AE36BA797AE}"/>
    <dgm:cxn modelId="{81173B32-3BE5-46EF-838E-8DCC95BC087E}" srcId="{821F4400-B42E-4FAB-861D-16B867CFA351}" destId="{E605AEA5-8BC1-4F26-93DD-94D65C70B612}" srcOrd="4" destOrd="0" parTransId="{37AA2DC4-379B-4373-B220-69083A5C2C9F}" sibTransId="{FC168CAA-61C0-4F9B-BD12-2F6847A67364}"/>
    <dgm:cxn modelId="{56425E79-3BBE-46B7-B017-B16AF571B746}" type="presOf" srcId="{A72A52A2-7EE6-4DB2-AA35-304AA6BAA48B}" destId="{AE8C8C3A-5C24-4187-A4D3-E3C227DF7751}" srcOrd="0" destOrd="0" presId="urn:microsoft.com/office/officeart/2005/8/layout/radial3"/>
    <dgm:cxn modelId="{9A5835C8-BAB0-4BF7-994E-B1B38E9C122C}" type="presOf" srcId="{982E4EFF-C2A2-45D3-A227-935C15C89D10}" destId="{A1F84A11-A726-42E2-B2DA-61860757FB63}" srcOrd="0" destOrd="0" presId="urn:microsoft.com/office/officeart/2005/8/layout/radial3"/>
    <dgm:cxn modelId="{A652A852-C332-47C7-9677-22F1906AD0AF}" srcId="{342A443D-9A5F-4F30-9BEE-397586EA18B9}" destId="{821F4400-B42E-4FAB-861D-16B867CFA351}" srcOrd="0" destOrd="0" parTransId="{D29AE729-FF62-4A8C-9C96-EFCA55161E6E}" sibTransId="{4B9508CE-45C9-4F18-9D69-C7D4B173277D}"/>
    <dgm:cxn modelId="{9939B2BB-9F6F-4EDD-BE42-AA6B817B22DE}" type="presOf" srcId="{15453997-8964-4E58-8D82-F687F125CE61}" destId="{DA075364-B105-4C1D-AD67-A2F9111ED34A}" srcOrd="0" destOrd="0" presId="urn:microsoft.com/office/officeart/2005/8/layout/radial3"/>
    <dgm:cxn modelId="{01CA489F-3F8B-48D0-85F5-6950224B934E}" type="presOf" srcId="{DDCD0D05-596E-4744-BAF9-2742C188C0DE}" destId="{62AB9BE9-6D6C-4143-99F2-FB00F7E66B57}" srcOrd="0" destOrd="0" presId="urn:microsoft.com/office/officeart/2005/8/layout/radial3"/>
    <dgm:cxn modelId="{0BF970AF-38A2-4411-80DC-CC25E022D388}" srcId="{821F4400-B42E-4FAB-861D-16B867CFA351}" destId="{A72A52A2-7EE6-4DB2-AA35-304AA6BAA48B}" srcOrd="1" destOrd="0" parTransId="{3C3FD06A-2A88-402E-8F65-C66982B772F3}" sibTransId="{DB944E6C-2A84-4E28-B5E3-BF58852D507C}"/>
    <dgm:cxn modelId="{4067737D-D094-405C-BCCB-0714D4F75796}" type="presParOf" srcId="{1AEDA1D1-821E-4E92-B889-5868777952F9}" destId="{DA540DA7-AE90-47BF-AB5A-A26D0BFC5AC1}" srcOrd="0" destOrd="0" presId="urn:microsoft.com/office/officeart/2005/8/layout/radial3"/>
    <dgm:cxn modelId="{D8951ECC-97A6-45C4-81F5-294C84318AE6}" type="presParOf" srcId="{DA540DA7-AE90-47BF-AB5A-A26D0BFC5AC1}" destId="{549FD7E7-DE4C-4A7F-8649-82F6A0F93CF0}" srcOrd="0" destOrd="0" presId="urn:microsoft.com/office/officeart/2005/8/layout/radial3"/>
    <dgm:cxn modelId="{DDAB0D3D-949E-432B-885B-ADDEF5659C11}" type="presParOf" srcId="{DA540DA7-AE90-47BF-AB5A-A26D0BFC5AC1}" destId="{62AB9BE9-6D6C-4143-99F2-FB00F7E66B57}" srcOrd="1" destOrd="0" presId="urn:microsoft.com/office/officeart/2005/8/layout/radial3"/>
    <dgm:cxn modelId="{989362C8-F87F-4A4F-85C2-BFC9A8F64DD3}" type="presParOf" srcId="{DA540DA7-AE90-47BF-AB5A-A26D0BFC5AC1}" destId="{AE8C8C3A-5C24-4187-A4D3-E3C227DF7751}" srcOrd="2" destOrd="0" presId="urn:microsoft.com/office/officeart/2005/8/layout/radial3"/>
    <dgm:cxn modelId="{275D8185-EA4D-4D1B-9B68-F3A5E4149705}" type="presParOf" srcId="{DA540DA7-AE90-47BF-AB5A-A26D0BFC5AC1}" destId="{DA075364-B105-4C1D-AD67-A2F9111ED34A}" srcOrd="3" destOrd="0" presId="urn:microsoft.com/office/officeart/2005/8/layout/radial3"/>
    <dgm:cxn modelId="{EB00C14E-4268-428F-B322-8478223CDFD5}" type="presParOf" srcId="{DA540DA7-AE90-47BF-AB5A-A26D0BFC5AC1}" destId="{0F04EF87-2DB8-4D27-9159-160E2250911C}" srcOrd="4" destOrd="0" presId="urn:microsoft.com/office/officeart/2005/8/layout/radial3"/>
    <dgm:cxn modelId="{B02561A3-AFAE-4733-9C6B-0CC67E145691}" type="presParOf" srcId="{DA540DA7-AE90-47BF-AB5A-A26D0BFC5AC1}" destId="{E66398D3-BE58-416C-932C-DA8A0E609BAD}" srcOrd="5" destOrd="0" presId="urn:microsoft.com/office/officeart/2005/8/layout/radial3"/>
    <dgm:cxn modelId="{478C6ECF-14C8-4CFE-B106-DF67ADBB9E05}" type="presParOf" srcId="{DA540DA7-AE90-47BF-AB5A-A26D0BFC5AC1}" destId="{5C57E25C-0F4B-43C3-BFB0-6BA55AEED523}" srcOrd="6" destOrd="0" presId="urn:microsoft.com/office/officeart/2005/8/layout/radial3"/>
    <dgm:cxn modelId="{27A0FBD2-E26D-46C9-A931-60F5A9D01865}" type="presParOf" srcId="{DA540DA7-AE90-47BF-AB5A-A26D0BFC5AC1}" destId="{A1F84A11-A726-42E2-B2DA-61860757FB63}" srcOrd="7"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53BF99-A847-4870-B5D0-B7B86C69F06A}">
      <dsp:nvSpPr>
        <dsp:cNvPr id="0" name=""/>
        <dsp:cNvSpPr/>
      </dsp:nvSpPr>
      <dsp:spPr>
        <a:xfrm rot="16200000">
          <a:off x="0" y="936474"/>
          <a:ext cx="3929062" cy="3929062"/>
        </a:xfrm>
        <a:prstGeom prst="downArrow">
          <a:avLst>
            <a:gd name="adj1" fmla="val 50000"/>
            <a:gd name="adj2" fmla="val 35000"/>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Indices</a:t>
          </a:r>
          <a:endParaRPr lang="en-US" sz="5400" kern="1200" dirty="0"/>
        </a:p>
      </dsp:txBody>
      <dsp:txXfrm rot="5400000">
        <a:off x="1" y="1918739"/>
        <a:ext cx="3241476" cy="1964531"/>
      </dsp:txXfrm>
    </dsp:sp>
    <dsp:sp modelId="{A6D652CF-B7FD-46BF-8BA8-B910175BC281}">
      <dsp:nvSpPr>
        <dsp:cNvPr id="0" name=""/>
        <dsp:cNvSpPr/>
      </dsp:nvSpPr>
      <dsp:spPr>
        <a:xfrm rot="5400000">
          <a:off x="4198937" y="936528"/>
          <a:ext cx="3929062" cy="3929062"/>
        </a:xfrm>
        <a:prstGeom prst="downArrow">
          <a:avLst>
            <a:gd name="adj1" fmla="val 50000"/>
            <a:gd name="adj2" fmla="val 35000"/>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Reports</a:t>
          </a:r>
          <a:endParaRPr lang="en-US" sz="5400" kern="1200" dirty="0"/>
        </a:p>
      </dsp:txBody>
      <dsp:txXfrm rot="-5400000">
        <a:off x="4886524" y="1918794"/>
        <a:ext cx="3241476" cy="19645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FD7E7-DE4C-4A7F-8649-82F6A0F93CF0}">
      <dsp:nvSpPr>
        <dsp:cNvPr id="0" name=""/>
        <dsp:cNvSpPr/>
      </dsp:nvSpPr>
      <dsp:spPr>
        <a:xfrm>
          <a:off x="2663714" y="1059293"/>
          <a:ext cx="2533726" cy="2533726"/>
        </a:xfrm>
        <a:prstGeom prst="ellipse">
          <a:avLst/>
        </a:prstGeom>
        <a:solidFill>
          <a:schemeClr val="accent6">
            <a:shade val="80000"/>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Commercial Real Estate Index</a:t>
          </a:r>
          <a:endParaRPr lang="en-US" sz="2400" kern="1200" dirty="0"/>
        </a:p>
      </dsp:txBody>
      <dsp:txXfrm>
        <a:off x="3034770" y="1430349"/>
        <a:ext cx="1791614" cy="1791614"/>
      </dsp:txXfrm>
    </dsp:sp>
    <dsp:sp modelId="{62AB9BE9-6D6C-4143-99F2-FB00F7E66B57}">
      <dsp:nvSpPr>
        <dsp:cNvPr id="0" name=""/>
        <dsp:cNvSpPr/>
      </dsp:nvSpPr>
      <dsp:spPr>
        <a:xfrm>
          <a:off x="3297145" y="41755"/>
          <a:ext cx="1266863" cy="1266863"/>
        </a:xfrm>
        <a:prstGeom prst="ellipse">
          <a:avLst/>
        </a:prstGeom>
        <a:solidFill>
          <a:schemeClr val="accent6">
            <a:shade val="80000"/>
            <a:alpha val="50000"/>
            <a:hueOff val="-2"/>
            <a:satOff val="-35"/>
            <a:lumOff val="699"/>
            <a:alphaOff val="4286"/>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Credit Market Index</a:t>
          </a:r>
          <a:endParaRPr lang="en-US" sz="1100" kern="1200" dirty="0"/>
        </a:p>
      </dsp:txBody>
      <dsp:txXfrm>
        <a:off x="3482673" y="227283"/>
        <a:ext cx="895807" cy="895807"/>
      </dsp:txXfrm>
    </dsp:sp>
    <dsp:sp modelId="{AE8C8C3A-5C24-4187-A4D3-E3C227DF7751}">
      <dsp:nvSpPr>
        <dsp:cNvPr id="0" name=""/>
        <dsp:cNvSpPr/>
      </dsp:nvSpPr>
      <dsp:spPr>
        <a:xfrm>
          <a:off x="4587925" y="663362"/>
          <a:ext cx="1266863" cy="1266863"/>
        </a:xfrm>
        <a:prstGeom prst="ellipse">
          <a:avLst/>
        </a:prstGeom>
        <a:solidFill>
          <a:schemeClr val="accent6">
            <a:shade val="80000"/>
            <a:alpha val="50000"/>
            <a:hueOff val="-4"/>
            <a:satOff val="-70"/>
            <a:lumOff val="1398"/>
            <a:alphaOff val="8571"/>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Housing Market Index</a:t>
          </a:r>
          <a:endParaRPr lang="en-US" sz="1100" kern="1200" dirty="0"/>
        </a:p>
      </dsp:txBody>
      <dsp:txXfrm>
        <a:off x="4773453" y="848890"/>
        <a:ext cx="895807" cy="895807"/>
      </dsp:txXfrm>
    </dsp:sp>
    <dsp:sp modelId="{DA075364-B105-4C1D-AD67-A2F9111ED34A}">
      <dsp:nvSpPr>
        <dsp:cNvPr id="0" name=""/>
        <dsp:cNvSpPr/>
      </dsp:nvSpPr>
      <dsp:spPr>
        <a:xfrm>
          <a:off x="4906722" y="2060100"/>
          <a:ext cx="1266863" cy="1266863"/>
        </a:xfrm>
        <a:prstGeom prst="ellipse">
          <a:avLst/>
        </a:prstGeom>
        <a:solidFill>
          <a:schemeClr val="accent6">
            <a:shade val="80000"/>
            <a:alpha val="50000"/>
            <a:hueOff val="-6"/>
            <a:satOff val="-105"/>
            <a:lumOff val="2097"/>
            <a:alphaOff val="12857"/>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Employment Index</a:t>
          </a:r>
          <a:endParaRPr lang="en-US" sz="1100" kern="1200" dirty="0"/>
        </a:p>
      </dsp:txBody>
      <dsp:txXfrm>
        <a:off x="5092250" y="2245628"/>
        <a:ext cx="895807" cy="895807"/>
      </dsp:txXfrm>
    </dsp:sp>
    <dsp:sp modelId="{0F04EF87-2DB8-4D27-9159-160E2250911C}">
      <dsp:nvSpPr>
        <dsp:cNvPr id="0" name=""/>
        <dsp:cNvSpPr/>
      </dsp:nvSpPr>
      <dsp:spPr>
        <a:xfrm>
          <a:off x="4013474" y="3180197"/>
          <a:ext cx="1266863" cy="1266863"/>
        </a:xfrm>
        <a:prstGeom prst="ellipse">
          <a:avLst/>
        </a:prstGeom>
        <a:solidFill>
          <a:schemeClr val="accent6">
            <a:shade val="80000"/>
            <a:alpha val="50000"/>
            <a:hueOff val="-7"/>
            <a:satOff val="-141"/>
            <a:lumOff val="2796"/>
            <a:alphaOff val="17143"/>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Income Index</a:t>
          </a:r>
          <a:endParaRPr lang="en-US" sz="1100" kern="1200" dirty="0"/>
        </a:p>
      </dsp:txBody>
      <dsp:txXfrm>
        <a:off x="4199002" y="3365725"/>
        <a:ext cx="895807" cy="895807"/>
      </dsp:txXfrm>
    </dsp:sp>
    <dsp:sp modelId="{E66398D3-BE58-416C-932C-DA8A0E609BAD}">
      <dsp:nvSpPr>
        <dsp:cNvPr id="0" name=""/>
        <dsp:cNvSpPr/>
      </dsp:nvSpPr>
      <dsp:spPr>
        <a:xfrm>
          <a:off x="2580817" y="3180197"/>
          <a:ext cx="1266863" cy="1266863"/>
        </a:xfrm>
        <a:prstGeom prst="ellipse">
          <a:avLst/>
        </a:prstGeom>
        <a:solidFill>
          <a:schemeClr val="accent6">
            <a:shade val="80000"/>
            <a:alpha val="50000"/>
            <a:hueOff val="-9"/>
            <a:satOff val="-176"/>
            <a:lumOff val="3495"/>
            <a:alphaOff val="21429"/>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Inflation Index</a:t>
          </a:r>
          <a:endParaRPr lang="en-US" sz="1100" kern="1200" dirty="0"/>
        </a:p>
      </dsp:txBody>
      <dsp:txXfrm>
        <a:off x="2766345" y="3365725"/>
        <a:ext cx="895807" cy="895807"/>
      </dsp:txXfrm>
    </dsp:sp>
    <dsp:sp modelId="{5C57E25C-0F4B-43C3-BFB0-6BA55AEED523}">
      <dsp:nvSpPr>
        <dsp:cNvPr id="0" name=""/>
        <dsp:cNvSpPr/>
      </dsp:nvSpPr>
      <dsp:spPr>
        <a:xfrm>
          <a:off x="1687569" y="2060100"/>
          <a:ext cx="1266863" cy="1266863"/>
        </a:xfrm>
        <a:prstGeom prst="ellipse">
          <a:avLst/>
        </a:prstGeom>
        <a:solidFill>
          <a:schemeClr val="accent6">
            <a:shade val="80000"/>
            <a:alpha val="50000"/>
            <a:hueOff val="-11"/>
            <a:satOff val="-211"/>
            <a:lumOff val="4194"/>
            <a:alphaOff val="25714"/>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Consumer Confidence Index* (As per UM)</a:t>
          </a:r>
          <a:endParaRPr lang="en-US" sz="1100" kern="1200" dirty="0"/>
        </a:p>
      </dsp:txBody>
      <dsp:txXfrm>
        <a:off x="1873097" y="2245628"/>
        <a:ext cx="895807" cy="895807"/>
      </dsp:txXfrm>
    </dsp:sp>
    <dsp:sp modelId="{A1F84A11-A726-42E2-B2DA-61860757FB63}">
      <dsp:nvSpPr>
        <dsp:cNvPr id="0" name=""/>
        <dsp:cNvSpPr/>
      </dsp:nvSpPr>
      <dsp:spPr>
        <a:xfrm>
          <a:off x="2006366" y="663362"/>
          <a:ext cx="1266863" cy="1266863"/>
        </a:xfrm>
        <a:prstGeom prst="ellipse">
          <a:avLst/>
        </a:prstGeom>
        <a:solidFill>
          <a:schemeClr val="accent6">
            <a:shade val="80000"/>
            <a:alpha val="50000"/>
            <a:hueOff val="-13"/>
            <a:satOff val="-246"/>
            <a:lumOff val="4893"/>
            <a:alphaOff val="3000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Retail Sales Index</a:t>
          </a:r>
          <a:endParaRPr lang="en-US" sz="1100" kern="1200" dirty="0"/>
        </a:p>
      </dsp:txBody>
      <dsp:txXfrm>
        <a:off x="2191894" y="848890"/>
        <a:ext cx="895807" cy="89580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600" units="cm"/>
          <inkml:channel name="Y" type="integer" max="900" units="cm"/>
        </inkml:traceFormat>
        <inkml:channelProperties>
          <inkml:channelProperty channel="X" name="resolution" value="41.88482" units="1/cm"/>
          <inkml:channelProperty channel="Y" name="resolution" value="41.86047" units="1/cm"/>
        </inkml:channelProperties>
      </inkml:inkSource>
      <inkml:timestamp xml:id="ts0" timeString="2014-06-24T00:13:13.83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7EDC18D-813A-4F33-8559-E6EAE87D332C}" emma:medium="tactile" emma:mode="ink">
          <msink:context xmlns:msink="http://schemas.microsoft.com/ink/2010/main" type="writingRegion" rotatedBoundingBox="12307,11762 12322,11762 12322,11777 12307,11777"/>
        </emma:interpretation>
      </emma:emma>
    </inkml:annotationXML>
    <inkml:traceGroup>
      <inkml:annotationXML>
        <emma:emma xmlns:emma="http://www.w3.org/2003/04/emma" version="1.0">
          <emma:interpretation id="{AE3A0897-B94A-45F7-ADD4-C8B07E630F93}" emma:medium="tactile" emma:mode="ink">
            <msink:context xmlns:msink="http://schemas.microsoft.com/ink/2010/main" type="paragraph" rotatedBoundingBox="12307,11762 12322,11762 12322,11777 12307,11777" alignmentLevel="1"/>
          </emma:interpretation>
        </emma:emma>
      </inkml:annotationXML>
      <inkml:traceGroup>
        <inkml:annotationXML>
          <emma:emma xmlns:emma="http://www.w3.org/2003/04/emma" version="1.0">
            <emma:interpretation id="{3D0FF5F7-3197-4A46-B236-86D2A308CE8A}" emma:medium="tactile" emma:mode="ink">
              <msink:context xmlns:msink="http://schemas.microsoft.com/ink/2010/main" type="line" rotatedBoundingBox="12307,11762 12322,11762 12322,11777 12307,11777"/>
            </emma:interpretation>
          </emma:emma>
        </inkml:annotationXML>
        <inkml:traceGroup>
          <inkml:annotationXML>
            <emma:emma xmlns:emma="http://www.w3.org/2003/04/emma" version="1.0">
              <emma:interpretation id="{C16A9599-BF15-4601-BC74-10B8E77154BF}" emma:medium="tactile" emma:mode="ink">
                <msink:context xmlns:msink="http://schemas.microsoft.com/ink/2010/main" type="inkWord" rotatedBoundingBox="12307,11762 12322,11762 12322,11777 12307,11777"/>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0 0</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1600" units="cm"/>
          <inkml:channel name="Y" type="integer" max="900" units="cm"/>
        </inkml:traceFormat>
        <inkml:channelProperties>
          <inkml:channelProperty channel="X" name="resolution" value="41.88482" units="1/cm"/>
          <inkml:channelProperty channel="Y" name="resolution" value="41.86047" units="1/cm"/>
        </inkml:channelProperties>
      </inkml:inkSource>
      <inkml:timestamp xml:id="ts0" timeString="2014-06-24T00:13:14.85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72C918F-2A1D-41A1-958C-A3BB217C0695}" emma:medium="tactile" emma:mode="ink">
          <msink:context xmlns:msink="http://schemas.microsoft.com/ink/2010/main" type="writingRegion" rotatedBoundingBox="6713,10522 6728,10522 6728,10537 6713,10537"/>
        </emma:interpretation>
      </emma:emma>
    </inkml:annotationXML>
    <inkml:traceGroup>
      <inkml:annotationXML>
        <emma:emma xmlns:emma="http://www.w3.org/2003/04/emma" version="1.0">
          <emma:interpretation id="{8BE0B349-11D3-417F-B579-D3E3AF318F25}" emma:medium="tactile" emma:mode="ink">
            <msink:context xmlns:msink="http://schemas.microsoft.com/ink/2010/main" type="paragraph" rotatedBoundingBox="6713,10522 6728,10522 6728,10537 6713,10537" alignmentLevel="1"/>
          </emma:interpretation>
        </emma:emma>
      </inkml:annotationXML>
      <inkml:traceGroup>
        <inkml:annotationXML>
          <emma:emma xmlns:emma="http://www.w3.org/2003/04/emma" version="1.0">
            <emma:interpretation id="{54947A5E-DD58-4D20-8DBF-B2C4F9FB1150}" emma:medium="tactile" emma:mode="ink">
              <msink:context xmlns:msink="http://schemas.microsoft.com/ink/2010/main" type="line" rotatedBoundingBox="6713,10522 6728,10522 6728,10537 6713,10537"/>
            </emma:interpretation>
          </emma:emma>
        </inkml:annotationXML>
        <inkml:traceGroup>
          <inkml:annotationXML>
            <emma:emma xmlns:emma="http://www.w3.org/2003/04/emma" version="1.0">
              <emma:interpretation id="{0DCBB24E-BBB6-4B8D-9219-0E124DCE27C3}" emma:medium="tactile" emma:mode="ink">
                <msink:context xmlns:msink="http://schemas.microsoft.com/ink/2010/main" type="inkWord" rotatedBoundingBox="6713,10522 6728,10522 6728,10537 6713,10537"/>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0 0</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726ED139-0480-4198-83E2-68CE0B25BC9B}" type="datetimeFigureOut">
              <a:rPr lang="en-US" smtClean="0"/>
              <a:t>7/17/2014</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7785850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97CE23-3B6A-482C-9BEA-F32A9EB44C40}" type="datetimeFigureOut">
              <a:rPr lang="en-US" smtClean="0"/>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3309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39C8FD-9717-4D78-9D01-4CBD0AC8CAE0}" type="datetimeFigureOut">
              <a:rPr lang="en-US" smtClean="0"/>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04761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82BD47-5F5E-4508-9DFC-0021F20B392D}" type="datetimeFigureOut">
              <a:rPr lang="en-US" smtClean="0"/>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3538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B23E3-326B-4424-9A50-2CBB9CA4B2E5}" type="datetimeFigureOut">
              <a:rPr lang="en-US" smtClean="0"/>
              <a:t>7/17/2014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4919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A09F6F-C437-48B6-80BB-8E50899C06AF}" type="datetimeFigureOut">
              <a:rPr lang="en-US" smtClean="0"/>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46331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776D14-B85F-4865-804C-5734F9C85CDD}" type="datetimeFigureOut">
              <a:rPr lang="en-US" smtClean="0"/>
              <a:t>7/17/2014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46912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956C38-6601-4688-9146-5E61D8B04598}" type="datetimeFigureOut">
              <a:rPr lang="en-US" smtClean="0"/>
              <a:t>7/17/2014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1497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6061E-CDAE-49E3-92CB-288B639C3B6F}" type="datetimeFigureOut">
              <a:rPr lang="en-US" smtClean="0"/>
              <a:t>7/17/2014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83315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5E9851-4767-4B63-B36B-F772D06043F2}" type="datetimeFigureOut">
              <a:rPr lang="en-US" smtClean="0"/>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8637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09A586-BE94-448D-BAE3-D5D323B9149F}" type="datetimeFigureOut">
              <a:rPr lang="en-US" smtClean="0"/>
              <a:t>7/17/2014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70578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ADDEAF24-54CC-4408-99B3-A70A172EFF44}" type="datetimeFigureOut">
              <a:rPr lang="en-US" smtClean="0"/>
              <a:t>7/17/2014</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65563881"/>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22.jpeg"/><Relationship Id="rId21" Type="http://schemas.openxmlformats.org/officeDocument/2006/relationships/image" Target="../media/image39.png"/><Relationship Id="rId7" Type="http://schemas.openxmlformats.org/officeDocument/2006/relationships/image" Target="../media/image26.gif"/><Relationship Id="rId12" Type="http://schemas.openxmlformats.org/officeDocument/2006/relationships/image" Target="../media/image1.png"/><Relationship Id="rId17" Type="http://schemas.openxmlformats.org/officeDocument/2006/relationships/image" Target="../media/image35.png"/><Relationship Id="rId2" Type="http://schemas.openxmlformats.org/officeDocument/2006/relationships/image" Target="../media/image21.jpeg"/><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jpeg"/><Relationship Id="rId5" Type="http://schemas.openxmlformats.org/officeDocument/2006/relationships/image" Target="../media/image24.png"/><Relationship Id="rId15" Type="http://schemas.openxmlformats.org/officeDocument/2006/relationships/image" Target="../media/image33.png"/><Relationship Id="rId23" Type="http://schemas.openxmlformats.org/officeDocument/2006/relationships/image" Target="../media/image41.gif"/><Relationship Id="rId10" Type="http://schemas.openxmlformats.org/officeDocument/2006/relationships/image" Target="../media/image29.jpeg"/><Relationship Id="rId19" Type="http://schemas.openxmlformats.org/officeDocument/2006/relationships/image" Target="../media/image37.png"/><Relationship Id="rId4" Type="http://schemas.openxmlformats.org/officeDocument/2006/relationships/image" Target="../media/image23.jpeg"/><Relationship Id="rId9" Type="http://schemas.openxmlformats.org/officeDocument/2006/relationships/image" Target="../media/image28.gif"/><Relationship Id="rId14" Type="http://schemas.openxmlformats.org/officeDocument/2006/relationships/image" Target="../media/image32.png"/><Relationship Id="rId22" Type="http://schemas.openxmlformats.org/officeDocument/2006/relationships/image" Target="../media/image40.jpeg"/></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3" Type="http://schemas.openxmlformats.org/officeDocument/2006/relationships/diagramQuickStyle" Target="../diagrams/quickStyle3.xml"/><Relationship Id="rId3" Type="http://schemas.openxmlformats.org/officeDocument/2006/relationships/customXml" Target="../ink/ink1.xml"/><Relationship Id="rId12" Type="http://schemas.openxmlformats.org/officeDocument/2006/relationships/diagramLayout" Target="../diagrams/layout3.xml"/><Relationship Id="rId2" Type="http://schemas.openxmlformats.org/officeDocument/2006/relationships/image" Target="../media/image10.png"/><Relationship Id="rId16" Type="http://schemas.openxmlformats.org/officeDocument/2006/relationships/image" Target="../media/image11.png"/><Relationship Id="rId1" Type="http://schemas.openxmlformats.org/officeDocument/2006/relationships/slideLayout" Target="../slideLayouts/slideLayout2.xml"/><Relationship Id="rId11" Type="http://schemas.openxmlformats.org/officeDocument/2006/relationships/diagramData" Target="../diagrams/data3.xml"/><Relationship Id="rId15" Type="http://schemas.microsoft.com/office/2007/relationships/diagramDrawing" Target="../diagrams/drawing3.xml"/><Relationship Id="rId10" Type="http://schemas.openxmlformats.org/officeDocument/2006/relationships/customXml" Target="../ink/ink2.xml"/><Relationship Id="rId9" Type="http://schemas.openxmlformats.org/officeDocument/2006/relationships/image" Target="../media/image30.emf"/><Relationship Id="rId14" Type="http://schemas.openxmlformats.org/officeDocument/2006/relationships/diagramColors" Target="../diagrams/colors3.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16.jpeg"/><Relationship Id="rId5" Type="http://schemas.openxmlformats.org/officeDocument/2006/relationships/diagramQuickStyle" Target="../diagrams/quickStyle4.xml"/><Relationship Id="rId10" Type="http://schemas.openxmlformats.org/officeDocument/2006/relationships/image" Target="../media/image15.jpeg"/><Relationship Id="rId4" Type="http://schemas.openxmlformats.org/officeDocument/2006/relationships/diagramLayout" Target="../diagrams/layout4.xml"/><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Market Intelligence Modules</a:t>
            </a:r>
            <a:endParaRPr lang="en-US" dirty="0"/>
          </a:p>
        </p:txBody>
      </p:sp>
      <p:sp>
        <p:nvSpPr>
          <p:cNvPr id="3" name="Subtitle 2"/>
          <p:cNvSpPr>
            <a:spLocks noGrp="1"/>
          </p:cNvSpPr>
          <p:nvPr>
            <p:ph type="subTitle" idx="1"/>
          </p:nvPr>
        </p:nvSpPr>
        <p:spPr/>
        <p:txBody>
          <a:bodyPr/>
          <a:lstStyle/>
          <a:p>
            <a:r>
              <a:rPr lang="en-US" dirty="0" smtClean="0"/>
              <a:t>Where Big Data Meets Commercial Real Estate</a:t>
            </a:r>
          </a:p>
          <a:p>
            <a:r>
              <a:rPr lang="en-US" dirty="0" smtClean="0"/>
              <a:t>Reporting Capabilities Overview- 2014</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9608" y="670178"/>
            <a:ext cx="2185420" cy="387097"/>
          </a:xfrm>
          <a:prstGeom prst="rect">
            <a:avLst/>
          </a:prstGeom>
        </p:spPr>
      </p:pic>
    </p:spTree>
    <p:extLst>
      <p:ext uri="{BB962C8B-B14F-4D97-AF65-F5344CB8AC3E}">
        <p14:creationId xmlns:p14="http://schemas.microsoft.com/office/powerpoint/2010/main" val="1714448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997" y="346710"/>
            <a:ext cx="8472678" cy="910590"/>
          </a:xfrm>
        </p:spPr>
        <p:txBody>
          <a:bodyPr>
            <a:normAutofit/>
          </a:bodyPr>
          <a:lstStyle/>
          <a:p>
            <a:r>
              <a:rPr lang="en-US" sz="3200" dirty="0" smtClean="0"/>
              <a:t>Modules – Data Reporting Structure (DRS)</a:t>
            </a:r>
            <a:endParaRPr lang="en-US" sz="3200" dirty="0"/>
          </a:p>
        </p:txBody>
      </p:sp>
      <p:pic>
        <p:nvPicPr>
          <p:cNvPr id="11" name="Picture 10"/>
          <p:cNvPicPr>
            <a:picLocks noChangeAspect="1"/>
          </p:cNvPicPr>
          <p:nvPr/>
        </p:nvPicPr>
        <p:blipFill>
          <a:blip r:embed="rId2"/>
          <a:stretch>
            <a:fillRect/>
          </a:stretch>
        </p:blipFill>
        <p:spPr>
          <a:xfrm>
            <a:off x="8586121" y="6148561"/>
            <a:ext cx="2182557" cy="390178"/>
          </a:xfrm>
          <a:prstGeom prst="rect">
            <a:avLst/>
          </a:prstGeom>
        </p:spPr>
      </p:pic>
      <p:pic>
        <p:nvPicPr>
          <p:cNvPr id="7" name="Picture 6"/>
          <p:cNvPicPr>
            <a:picLocks noChangeAspect="1"/>
          </p:cNvPicPr>
          <p:nvPr/>
        </p:nvPicPr>
        <p:blipFill>
          <a:blip r:embed="rId3"/>
          <a:stretch>
            <a:fillRect/>
          </a:stretch>
        </p:blipFill>
        <p:spPr>
          <a:xfrm>
            <a:off x="1701949" y="1697919"/>
            <a:ext cx="5966544" cy="4645731"/>
          </a:xfrm>
          <a:prstGeom prst="rect">
            <a:avLst/>
          </a:prstGeom>
        </p:spPr>
      </p:pic>
    </p:spTree>
    <p:extLst>
      <p:ext uri="{BB962C8B-B14F-4D97-AF65-F5344CB8AC3E}">
        <p14:creationId xmlns:p14="http://schemas.microsoft.com/office/powerpoint/2010/main" val="3634707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756458"/>
          </a:xfrm>
        </p:spPr>
        <p:txBody>
          <a:bodyPr/>
          <a:lstStyle/>
          <a:p>
            <a:r>
              <a:rPr lang="en-US" dirty="0" smtClean="0"/>
              <a:t>REIT Report  (SAMPLE)</a:t>
            </a:r>
            <a:endParaRPr lang="en-US" dirty="0"/>
          </a:p>
        </p:txBody>
      </p:sp>
      <p:pic>
        <p:nvPicPr>
          <p:cNvPr id="5" name="Picture 4"/>
          <p:cNvPicPr>
            <a:picLocks noChangeAspect="1"/>
          </p:cNvPicPr>
          <p:nvPr/>
        </p:nvPicPr>
        <p:blipFill>
          <a:blip r:embed="rId2"/>
          <a:stretch>
            <a:fillRect/>
          </a:stretch>
        </p:blipFill>
        <p:spPr>
          <a:xfrm>
            <a:off x="7792498" y="6294484"/>
            <a:ext cx="2188654" cy="384081"/>
          </a:xfrm>
          <a:prstGeom prst="rect">
            <a:avLst/>
          </a:prstGeom>
        </p:spPr>
      </p:pic>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0719" y="1122218"/>
            <a:ext cx="9923318" cy="5039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070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591503"/>
          </a:xfrm>
        </p:spPr>
        <p:txBody>
          <a:bodyPr>
            <a:normAutofit/>
          </a:bodyPr>
          <a:lstStyle/>
          <a:p>
            <a:r>
              <a:rPr lang="en-US" sz="3200" dirty="0" smtClean="0"/>
              <a:t>Global Currency Markets – Heat Map (SAMPLE)</a:t>
            </a:r>
            <a:endParaRPr lang="en-US" sz="3200" dirty="0"/>
          </a:p>
        </p:txBody>
      </p:sp>
      <p:pic>
        <p:nvPicPr>
          <p:cNvPr id="8" name="Picture 7"/>
          <p:cNvPicPr>
            <a:picLocks noChangeAspect="1"/>
          </p:cNvPicPr>
          <p:nvPr/>
        </p:nvPicPr>
        <p:blipFill>
          <a:blip r:embed="rId2"/>
          <a:stretch>
            <a:fillRect/>
          </a:stretch>
        </p:blipFill>
        <p:spPr>
          <a:xfrm>
            <a:off x="7868698" y="6051499"/>
            <a:ext cx="2188654" cy="390178"/>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3033406259"/>
              </p:ext>
            </p:extLst>
          </p:nvPr>
        </p:nvGraphicFramePr>
        <p:xfrm>
          <a:off x="1465117" y="1653969"/>
          <a:ext cx="7668492" cy="4069586"/>
        </p:xfrm>
        <a:graphic>
          <a:graphicData uri="http://schemas.openxmlformats.org/drawingml/2006/table">
            <a:tbl>
              <a:tblPr/>
              <a:tblGrid>
                <a:gridCol w="888384"/>
                <a:gridCol w="518225"/>
                <a:gridCol w="434939"/>
                <a:gridCol w="592257"/>
                <a:gridCol w="592257"/>
                <a:gridCol w="592257"/>
                <a:gridCol w="592257"/>
                <a:gridCol w="592257"/>
                <a:gridCol w="592257"/>
                <a:gridCol w="592257"/>
                <a:gridCol w="592257"/>
                <a:gridCol w="592257"/>
                <a:gridCol w="148064"/>
                <a:gridCol w="160402"/>
                <a:gridCol w="123388"/>
                <a:gridCol w="64777"/>
              </a:tblGrid>
              <a:tr h="183315">
                <a:tc gridSpan="10">
                  <a:txBody>
                    <a:bodyPr/>
                    <a:lstStyle/>
                    <a:p>
                      <a:pPr algn="ctr" fontAlgn="ctr"/>
                      <a:r>
                        <a:rPr lang="en-US" sz="800" b="1" i="0" u="none" strike="noStrike" dirty="0">
                          <a:solidFill>
                            <a:srgbClr val="000000"/>
                          </a:solidFill>
                          <a:effectLst/>
                          <a:latin typeface="Calibri" panose="020F0502020204030204" pitchFamily="34" charset="0"/>
                        </a:rPr>
                        <a:t>Changes in Currency Values vs. The US Dollar</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92479">
                <a:tc>
                  <a:txBody>
                    <a:bodyPr/>
                    <a:lstStyle/>
                    <a:p>
                      <a:pPr algn="ctr" fontAlgn="ctr"/>
                      <a:r>
                        <a:rPr lang="en-US" sz="800" b="1" i="1" u="none" strike="noStrike">
                          <a:solidFill>
                            <a:srgbClr val="000000"/>
                          </a:solidFill>
                          <a:effectLst/>
                          <a:latin typeface="Calibri" panose="020F0502020204030204" pitchFamily="34" charset="0"/>
                        </a:rPr>
                        <a:t>As of 05-16-2014</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800" b="1" i="0" u="none" strike="noStrike">
                          <a:solidFill>
                            <a:srgbClr val="000000"/>
                          </a:solidFill>
                          <a:effectLst/>
                          <a:latin typeface="Calibri" panose="020F0502020204030204" pitchFamily="34" charset="0"/>
                        </a:rPr>
                        <a:t>3-Month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6-Month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12-Month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18-Month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24-Month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30-Month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36-Month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48-Month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1" i="0" u="none" strike="noStrike">
                          <a:solidFill>
                            <a:srgbClr val="000000"/>
                          </a:solidFill>
                          <a:effectLst/>
                          <a:latin typeface="Calibri" panose="020F0502020204030204" pitchFamily="34" charset="0"/>
                        </a:rPr>
                        <a:t>60-Month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183315">
                <a:tc>
                  <a:txBody>
                    <a:bodyPr/>
                    <a:lstStyle/>
                    <a:p>
                      <a:pPr algn="l" fontAlgn="ctr"/>
                      <a:r>
                        <a:rPr lang="en-US" sz="800" b="1" i="0" u="none" strike="noStrike">
                          <a:solidFill>
                            <a:srgbClr val="000000"/>
                          </a:solidFill>
                          <a:effectLst/>
                          <a:latin typeface="Calibri" panose="020F0502020204030204" pitchFamily="34" charset="0"/>
                        </a:rPr>
                        <a:t>British Pound</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1.90%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4FCF8"/>
                    </a:solidFill>
                  </a:tcPr>
                </a:tc>
                <a:tc>
                  <a:txBody>
                    <a:bodyPr/>
                    <a:lstStyle/>
                    <a:p>
                      <a:pPr algn="ctr" fontAlgn="ctr"/>
                      <a:r>
                        <a:rPr lang="en-US" sz="800" b="0" i="0" u="none" strike="noStrike">
                          <a:solidFill>
                            <a:srgbClr val="000000"/>
                          </a:solidFill>
                          <a:effectLst/>
                          <a:latin typeface="Calibri" panose="020F0502020204030204" pitchFamily="34" charset="0"/>
                        </a:rPr>
                        <a:t>4.80%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C"/>
                    </a:solidFill>
                  </a:tcPr>
                </a:tc>
                <a:tc>
                  <a:txBody>
                    <a:bodyPr/>
                    <a:lstStyle/>
                    <a:p>
                      <a:pPr algn="ctr" fontAlgn="ctr"/>
                      <a:r>
                        <a:rPr lang="en-US" sz="800" b="0" i="0" u="none" strike="noStrike">
                          <a:solidFill>
                            <a:srgbClr val="000000"/>
                          </a:solidFill>
                          <a:effectLst/>
                          <a:latin typeface="Calibri" panose="020F0502020204030204" pitchFamily="34" charset="0"/>
                        </a:rPr>
                        <a:t>10.30%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4EDD6"/>
                    </a:solidFill>
                  </a:tcPr>
                </a:tc>
                <a:tc>
                  <a:txBody>
                    <a:bodyPr/>
                    <a:lstStyle/>
                    <a:p>
                      <a:pPr algn="ctr" fontAlgn="ctr"/>
                      <a:r>
                        <a:rPr lang="en-US" sz="800" b="0" i="0" u="none" strike="noStrike">
                          <a:solidFill>
                            <a:srgbClr val="000000"/>
                          </a:solidFill>
                          <a:effectLst/>
                          <a:latin typeface="Calibri" panose="020F0502020204030204" pitchFamily="34" charset="0"/>
                        </a:rPr>
                        <a:t>5.67%</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5.96%</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DF5E8"/>
                    </a:solidFill>
                  </a:tcPr>
                </a:tc>
                <a:tc>
                  <a:txBody>
                    <a:bodyPr/>
                    <a:lstStyle/>
                    <a:p>
                      <a:pPr algn="ctr" fontAlgn="ctr"/>
                      <a:r>
                        <a:rPr lang="en-US" sz="800" b="0" i="0" u="none" strike="noStrike">
                          <a:solidFill>
                            <a:srgbClr val="000000"/>
                          </a:solidFill>
                          <a:effectLst/>
                          <a:latin typeface="Calibri" panose="020F0502020204030204" pitchFamily="34" charset="0"/>
                        </a:rPr>
                        <a:t>6.75%</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8F3E5"/>
                    </a:solidFill>
                  </a:tcPr>
                </a:tc>
                <a:tc>
                  <a:txBody>
                    <a:bodyPr/>
                    <a:lstStyle/>
                    <a:p>
                      <a:pPr algn="ctr" fontAlgn="ctr"/>
                      <a:r>
                        <a:rPr lang="en-US" sz="800" b="0" i="0" u="none" strike="noStrike">
                          <a:solidFill>
                            <a:srgbClr val="000000"/>
                          </a:solidFill>
                          <a:effectLst/>
                          <a:latin typeface="Calibri" panose="020F0502020204030204" pitchFamily="34" charset="0"/>
                        </a:rPr>
                        <a:t>3.31%</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CFAF2"/>
                    </a:solidFill>
                  </a:tcPr>
                </a:tc>
                <a:tc>
                  <a:txBody>
                    <a:bodyPr/>
                    <a:lstStyle/>
                    <a:p>
                      <a:pPr algn="ctr" fontAlgn="ctr"/>
                      <a:r>
                        <a:rPr lang="en-US" sz="800" b="0" i="0" u="none" strike="noStrike">
                          <a:solidFill>
                            <a:srgbClr val="000000"/>
                          </a:solidFill>
                          <a:effectLst/>
                          <a:latin typeface="Calibri" panose="020F0502020204030204" pitchFamily="34" charset="0"/>
                        </a:rPr>
                        <a:t>15.02%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A8E4C4"/>
                    </a:solidFill>
                  </a:tcPr>
                </a:tc>
                <a:tc>
                  <a:txBody>
                    <a:bodyPr/>
                    <a:lstStyle/>
                    <a:p>
                      <a:pPr algn="ctr" fontAlgn="ctr"/>
                      <a:r>
                        <a:rPr lang="en-US" sz="800" b="0" i="0" u="none" strike="noStrike">
                          <a:solidFill>
                            <a:srgbClr val="000000"/>
                          </a:solidFill>
                          <a:effectLst/>
                          <a:latin typeface="Calibri" panose="020F0502020204030204" pitchFamily="34" charset="0"/>
                        </a:rPr>
                        <a:t>9.44%</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9EFDA"/>
                    </a:solidFill>
                  </a:tcPr>
                </a:tc>
                <a:tc rowSpan="7" gridSpan="6">
                  <a:txBody>
                    <a:bodyPr/>
                    <a:lstStyle/>
                    <a:p>
                      <a:pPr algn="l" fontAlgn="ctr"/>
                      <a:r>
                        <a:rPr lang="en-US" sz="800" b="1" i="0" u="none" strike="noStrike" dirty="0">
                          <a:solidFill>
                            <a:srgbClr val="000000"/>
                          </a:solidFill>
                          <a:effectLst/>
                          <a:latin typeface="Century Gothic" panose="020B0502020202020204" pitchFamily="34" charset="0"/>
                        </a:rPr>
                        <a:t>Investors whose currencies have appreciated versus the US Dollar might be interested in buying US Real Estate.</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S. Korean Won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4.41%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6F8EE"/>
                    </a:solidFill>
                  </a:tcPr>
                </a:tc>
                <a:tc>
                  <a:txBody>
                    <a:bodyPr/>
                    <a:lstStyle/>
                    <a:p>
                      <a:pPr algn="ctr" fontAlgn="ctr"/>
                      <a:r>
                        <a:rPr lang="en-US" sz="800" b="0" i="0" u="none" strike="noStrike">
                          <a:solidFill>
                            <a:srgbClr val="000000"/>
                          </a:solidFill>
                          <a:effectLst/>
                          <a:latin typeface="Calibri" panose="020F0502020204030204" pitchFamily="34" charset="0"/>
                        </a:rPr>
                        <a:t>3.46%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BF9F2"/>
                    </a:solidFill>
                  </a:tcPr>
                </a:tc>
                <a:tc>
                  <a:txBody>
                    <a:bodyPr/>
                    <a:lstStyle/>
                    <a:p>
                      <a:pPr algn="ctr" fontAlgn="ctr"/>
                      <a:r>
                        <a:rPr lang="en-US" sz="800" b="0" i="0" u="none" strike="noStrike">
                          <a:solidFill>
                            <a:srgbClr val="000000"/>
                          </a:solidFill>
                          <a:effectLst/>
                          <a:latin typeface="Calibri" panose="020F0502020204030204" pitchFamily="34" charset="0"/>
                        </a:rPr>
                        <a:t>8.33%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FF1DE"/>
                    </a:solidFill>
                  </a:tcPr>
                </a:tc>
                <a:tc>
                  <a:txBody>
                    <a:bodyPr/>
                    <a:lstStyle/>
                    <a:p>
                      <a:pPr algn="ctr" fontAlgn="ctr"/>
                      <a:r>
                        <a:rPr lang="en-US" sz="800" b="0" i="0" u="none" strike="noStrike">
                          <a:solidFill>
                            <a:srgbClr val="000000"/>
                          </a:solidFill>
                          <a:effectLst/>
                          <a:latin typeface="Calibri" panose="020F0502020204030204" pitchFamily="34" charset="0"/>
                        </a:rPr>
                        <a:t>5.93%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DF5E8"/>
                    </a:solidFill>
                  </a:tcPr>
                </a:tc>
                <a:tc>
                  <a:txBody>
                    <a:bodyPr/>
                    <a:lstStyle/>
                    <a:p>
                      <a:pPr algn="ctr" fontAlgn="ctr"/>
                      <a:r>
                        <a:rPr lang="en-US" sz="800" b="0" i="0" u="none" strike="noStrike">
                          <a:solidFill>
                            <a:srgbClr val="000000"/>
                          </a:solidFill>
                          <a:effectLst/>
                          <a:latin typeface="Calibri" panose="020F0502020204030204" pitchFamily="34" charset="0"/>
                        </a:rPr>
                        <a:t>12.73%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6E9CD"/>
                    </a:solidFill>
                  </a:tcPr>
                </a:tc>
                <a:tc>
                  <a:txBody>
                    <a:bodyPr/>
                    <a:lstStyle/>
                    <a:p>
                      <a:pPr algn="ctr" fontAlgn="ctr"/>
                      <a:r>
                        <a:rPr lang="en-US" sz="800" b="0" i="0" u="none" strike="noStrike">
                          <a:solidFill>
                            <a:srgbClr val="000000"/>
                          </a:solidFill>
                          <a:effectLst/>
                          <a:latin typeface="Calibri" panose="020F0502020204030204" pitchFamily="34" charset="0"/>
                        </a:rPr>
                        <a:t>10.47%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3EDD6"/>
                    </a:solidFill>
                  </a:tcPr>
                </a:tc>
                <a:tc>
                  <a:txBody>
                    <a:bodyPr/>
                    <a:lstStyle/>
                    <a:p>
                      <a:pPr algn="ctr" fontAlgn="ctr"/>
                      <a:r>
                        <a:rPr lang="en-US" sz="800" b="0" i="0" u="none" strike="noStrike">
                          <a:solidFill>
                            <a:srgbClr val="000000"/>
                          </a:solidFill>
                          <a:effectLst/>
                          <a:latin typeface="Calibri" panose="020F0502020204030204" pitchFamily="34" charset="0"/>
                        </a:rPr>
                        <a:t>5.68%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13.53%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1E7CA"/>
                    </a:solidFill>
                  </a:tcPr>
                </a:tc>
                <a:tc>
                  <a:txBody>
                    <a:bodyPr/>
                    <a:lstStyle/>
                    <a:p>
                      <a:pPr algn="ctr" fontAlgn="ctr"/>
                      <a:r>
                        <a:rPr lang="en-US" sz="800" b="0" i="0" u="none" strike="noStrike">
                          <a:solidFill>
                            <a:srgbClr val="000000"/>
                          </a:solidFill>
                          <a:effectLst/>
                          <a:latin typeface="Calibri" panose="020F0502020204030204" pitchFamily="34" charset="0"/>
                        </a:rPr>
                        <a:t>22.25%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ED7A7"/>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Swiss Franc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DFB"/>
                    </a:solidFill>
                  </a:tcPr>
                </a:tc>
                <a:tc>
                  <a:txBody>
                    <a:bodyPr/>
                    <a:lstStyle/>
                    <a:p>
                      <a:pPr algn="ctr" fontAlgn="ctr"/>
                      <a:r>
                        <a:rPr lang="en-US" sz="800" b="0" i="0" u="none" strike="noStrike">
                          <a:solidFill>
                            <a:srgbClr val="000000"/>
                          </a:solidFill>
                          <a:effectLst/>
                          <a:latin typeface="Calibri" panose="020F0502020204030204" pitchFamily="34" charset="0"/>
                        </a:rPr>
                        <a:t>3.36%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CF9F2"/>
                    </a:solidFill>
                  </a:tcPr>
                </a:tc>
                <a:tc>
                  <a:txBody>
                    <a:bodyPr/>
                    <a:lstStyle/>
                    <a:p>
                      <a:pPr algn="ctr" fontAlgn="ctr"/>
                      <a:r>
                        <a:rPr lang="en-US" sz="800" b="0" i="0" u="none" strike="noStrike">
                          <a:solidFill>
                            <a:srgbClr val="000000"/>
                          </a:solidFill>
                          <a:effectLst/>
                          <a:latin typeface="Calibri" panose="020F0502020204030204" pitchFamily="34" charset="0"/>
                        </a:rPr>
                        <a:t>8.21%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0F1DF"/>
                    </a:solidFill>
                  </a:tcPr>
                </a:tc>
                <a:tc>
                  <a:txBody>
                    <a:bodyPr/>
                    <a:lstStyle/>
                    <a:p>
                      <a:pPr algn="ctr" fontAlgn="ctr"/>
                      <a:r>
                        <a:rPr lang="en-US" sz="800" b="0" i="0" u="none" strike="noStrike">
                          <a:solidFill>
                            <a:srgbClr val="000000"/>
                          </a:solidFill>
                          <a:effectLst/>
                          <a:latin typeface="Calibri" panose="020F0502020204030204" pitchFamily="34" charset="0"/>
                        </a:rPr>
                        <a:t>6.30%</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6"/>
                    </a:solidFill>
                  </a:tcPr>
                </a:tc>
                <a:tc>
                  <a:txBody>
                    <a:bodyPr/>
                    <a:lstStyle/>
                    <a:p>
                      <a:pPr algn="ctr" fontAlgn="ctr"/>
                      <a:r>
                        <a:rPr lang="en-US" sz="800" b="0" i="0" u="none" strike="noStrike">
                          <a:solidFill>
                            <a:srgbClr val="000000"/>
                          </a:solidFill>
                          <a:effectLst/>
                          <a:latin typeface="Calibri" panose="020F0502020204030204" pitchFamily="34" charset="0"/>
                        </a:rPr>
                        <a:t>6.24%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7"/>
                    </a:solidFill>
                  </a:tcPr>
                </a:tc>
                <a:tc>
                  <a:txBody>
                    <a:bodyPr/>
                    <a:lstStyle/>
                    <a:p>
                      <a:pPr algn="ctr" fontAlgn="ctr"/>
                      <a:r>
                        <a:rPr lang="en-US" sz="800" b="0" i="0" u="none" strike="noStrike">
                          <a:solidFill>
                            <a:srgbClr val="000000"/>
                          </a:solidFill>
                          <a:effectLst/>
                          <a:latin typeface="Calibri" panose="020F0502020204030204" pitchFamily="34" charset="0"/>
                        </a:rPr>
                        <a:t>2.80%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FFAF4"/>
                    </a:solidFill>
                  </a:tcPr>
                </a:tc>
                <a:tc>
                  <a:txBody>
                    <a:bodyPr/>
                    <a:lstStyle/>
                    <a:p>
                      <a:pPr algn="ctr" fontAlgn="ctr"/>
                      <a:r>
                        <a:rPr lang="en-US" sz="800" b="0" i="0" u="none" strike="noStrike">
                          <a:solidFill>
                            <a:srgbClr val="000000"/>
                          </a:solidFill>
                          <a:effectLst/>
                          <a:latin typeface="Calibri" panose="020F0502020204030204" pitchFamily="34" charset="0"/>
                        </a:rPr>
                        <a:t>-1.04%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7F7"/>
                    </a:solidFill>
                  </a:tcPr>
                </a:tc>
                <a:tc>
                  <a:txBody>
                    <a:bodyPr/>
                    <a:lstStyle/>
                    <a:p>
                      <a:pPr algn="ctr" fontAlgn="ctr"/>
                      <a:r>
                        <a:rPr lang="en-US" sz="800" b="0" i="0" u="none" strike="noStrike">
                          <a:solidFill>
                            <a:srgbClr val="000000"/>
                          </a:solidFill>
                          <a:effectLst/>
                          <a:latin typeface="Calibri" panose="020F0502020204030204" pitchFamily="34" charset="0"/>
                        </a:rPr>
                        <a:t>27.89%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5ECD90"/>
                    </a:solidFill>
                  </a:tcPr>
                </a:tc>
                <a:tc>
                  <a:txBody>
                    <a:bodyPr/>
                    <a:lstStyle/>
                    <a:p>
                      <a:pPr algn="ctr" fontAlgn="ctr"/>
                      <a:r>
                        <a:rPr lang="en-US" sz="800" b="0" i="0" u="none" strike="noStrike">
                          <a:solidFill>
                            <a:srgbClr val="000000"/>
                          </a:solidFill>
                          <a:effectLst/>
                          <a:latin typeface="Calibri" panose="020F0502020204030204" pitchFamily="34" charset="0"/>
                        </a:rPr>
                        <a:t>25.41%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6CD29A"/>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Euro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EFB"/>
                    </a:solidFill>
                  </a:tcPr>
                </a:tc>
                <a:tc>
                  <a:txBody>
                    <a:bodyPr/>
                    <a:lstStyle/>
                    <a:p>
                      <a:pPr algn="ctr" fontAlgn="ctr"/>
                      <a:r>
                        <a:rPr lang="en-US" sz="800" b="0" i="0" u="none" strike="noStrike">
                          <a:solidFill>
                            <a:srgbClr val="000000"/>
                          </a:solidFill>
                          <a:effectLst/>
                          <a:latin typeface="Calibri" panose="020F0502020204030204" pitchFamily="34" charset="0"/>
                        </a:rPr>
                        <a:t>2.35%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2FBF6"/>
                    </a:solidFill>
                  </a:tcPr>
                </a:tc>
                <a:tc>
                  <a:txBody>
                    <a:bodyPr/>
                    <a:lstStyle/>
                    <a:p>
                      <a:pPr algn="ctr" fontAlgn="ctr"/>
                      <a:r>
                        <a:rPr lang="en-US" sz="800" b="0" i="0" u="none" strike="noStrike">
                          <a:solidFill>
                            <a:srgbClr val="000000"/>
                          </a:solidFill>
                          <a:effectLst/>
                          <a:latin typeface="Calibri" panose="020F0502020204030204" pitchFamily="34" charset="0"/>
                        </a:rPr>
                        <a:t>6.35%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BF4E6"/>
                    </a:solidFill>
                  </a:tcPr>
                </a:tc>
                <a:tc>
                  <a:txBody>
                    <a:bodyPr/>
                    <a:lstStyle/>
                    <a:p>
                      <a:pPr algn="ctr" fontAlgn="ctr"/>
                      <a:r>
                        <a:rPr lang="en-US" sz="800" b="0" i="0" u="none" strike="noStrike">
                          <a:solidFill>
                            <a:srgbClr val="000000"/>
                          </a:solidFill>
                          <a:effectLst/>
                          <a:latin typeface="Calibri" panose="020F0502020204030204" pitchFamily="34" charset="0"/>
                        </a:rPr>
                        <a:t>7.56%</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1"/>
                    </a:solidFill>
                  </a:tcPr>
                </a:tc>
                <a:tc>
                  <a:txBody>
                    <a:bodyPr/>
                    <a:lstStyle/>
                    <a:p>
                      <a:pPr algn="ctr" fontAlgn="ctr"/>
                      <a:r>
                        <a:rPr lang="en-US" sz="800" b="0" i="0" u="none" strike="noStrike">
                          <a:solidFill>
                            <a:srgbClr val="000000"/>
                          </a:solidFill>
                          <a:effectLst/>
                          <a:latin typeface="Calibri" panose="020F0502020204030204" pitchFamily="34" charset="0"/>
                        </a:rPr>
                        <a:t>7.82%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2F1E0"/>
                    </a:solidFill>
                  </a:tcPr>
                </a:tc>
                <a:tc>
                  <a:txBody>
                    <a:bodyPr/>
                    <a:lstStyle/>
                    <a:p>
                      <a:pPr algn="ctr" fontAlgn="ctr"/>
                      <a:r>
                        <a:rPr lang="en-US" sz="800" b="0" i="0" u="none" strike="noStrike">
                          <a:solidFill>
                            <a:srgbClr val="000000"/>
                          </a:solidFill>
                          <a:effectLst/>
                          <a:latin typeface="Calibri" panose="020F0502020204030204" pitchFamily="34" charset="0"/>
                        </a:rPr>
                        <a:t>1.84%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5FCF8"/>
                    </a:solidFill>
                  </a:tcPr>
                </a:tc>
                <a:tc>
                  <a:txBody>
                    <a:bodyPr/>
                    <a:lstStyle/>
                    <a:p>
                      <a:pPr algn="ctr" fontAlgn="ctr"/>
                      <a:r>
                        <a:rPr lang="en-US" sz="800" b="0" i="0" u="none" strike="noStrike">
                          <a:solidFill>
                            <a:srgbClr val="000000"/>
                          </a:solidFill>
                          <a:effectLst/>
                          <a:latin typeface="Calibri" panose="020F0502020204030204" pitchFamily="34" charset="0"/>
                        </a:rPr>
                        <a:t>-3.68%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3E3"/>
                    </a:solidFill>
                  </a:tcPr>
                </a:tc>
                <a:tc>
                  <a:txBody>
                    <a:bodyPr/>
                    <a:lstStyle/>
                    <a:p>
                      <a:pPr algn="ctr" fontAlgn="ctr"/>
                      <a:r>
                        <a:rPr lang="en-US" sz="800" b="0" i="0" u="none" strike="noStrike">
                          <a:solidFill>
                            <a:srgbClr val="000000"/>
                          </a:solidFill>
                          <a:effectLst/>
                          <a:latin typeface="Calibri" panose="020F0502020204030204" pitchFamily="34" charset="0"/>
                        </a:rPr>
                        <a:t>9.91%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6EED8"/>
                    </a:solidFill>
                  </a:tcPr>
                </a:tc>
                <a:tc>
                  <a:txBody>
                    <a:bodyPr/>
                    <a:lstStyle/>
                    <a:p>
                      <a:pPr algn="ctr" fontAlgn="ctr"/>
                      <a:r>
                        <a:rPr lang="en-US" sz="800" b="0" i="0" u="none" strike="noStrike">
                          <a:solidFill>
                            <a:srgbClr val="000000"/>
                          </a:solidFill>
                          <a:effectLst/>
                          <a:latin typeface="Calibri" panose="020F0502020204030204" pitchFamily="34" charset="0"/>
                        </a:rPr>
                        <a:t>1.19%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9FDFB"/>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Danish Kroner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B"/>
                    </a:solidFill>
                  </a:tcPr>
                </a:tc>
                <a:tc>
                  <a:txBody>
                    <a:bodyPr/>
                    <a:lstStyle/>
                    <a:p>
                      <a:pPr algn="ctr" fontAlgn="ctr"/>
                      <a:r>
                        <a:rPr lang="en-US" sz="800" b="0" i="0" u="none" strike="noStrike">
                          <a:solidFill>
                            <a:srgbClr val="000000"/>
                          </a:solidFill>
                          <a:effectLst/>
                          <a:latin typeface="Calibri" panose="020F0502020204030204" pitchFamily="34" charset="0"/>
                        </a:rPr>
                        <a:t>2.26%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2FBF6"/>
                    </a:solidFill>
                  </a:tcPr>
                </a:tc>
                <a:tc>
                  <a:txBody>
                    <a:bodyPr/>
                    <a:lstStyle/>
                    <a:p>
                      <a:pPr algn="ctr" fontAlgn="ctr"/>
                      <a:r>
                        <a:rPr lang="en-US" sz="800" b="0" i="0" u="none" strike="noStrike">
                          <a:solidFill>
                            <a:srgbClr val="000000"/>
                          </a:solidFill>
                          <a:effectLst/>
                          <a:latin typeface="Calibri" panose="020F0502020204030204" pitchFamily="34" charset="0"/>
                        </a:rPr>
                        <a:t>6.20%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CF4E7"/>
                    </a:solidFill>
                  </a:tcPr>
                </a:tc>
                <a:tc>
                  <a:txBody>
                    <a:bodyPr/>
                    <a:lstStyle/>
                    <a:p>
                      <a:pPr algn="ctr" fontAlgn="ctr"/>
                      <a:r>
                        <a:rPr lang="en-US" sz="800" b="0" i="0" u="none" strike="noStrike">
                          <a:solidFill>
                            <a:srgbClr val="000000"/>
                          </a:solidFill>
                          <a:effectLst/>
                          <a:latin typeface="Calibri" panose="020F0502020204030204" pitchFamily="34" charset="0"/>
                        </a:rPr>
                        <a:t>7.48%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2"/>
                    </a:solidFill>
                  </a:tcPr>
                </a:tc>
                <a:tc>
                  <a:txBody>
                    <a:bodyPr/>
                    <a:lstStyle/>
                    <a:p>
                      <a:pPr algn="ctr" fontAlgn="ctr"/>
                      <a:r>
                        <a:rPr lang="en-US" sz="800" b="0" i="0" u="none" strike="noStrike">
                          <a:solidFill>
                            <a:srgbClr val="000000"/>
                          </a:solidFill>
                          <a:effectLst/>
                          <a:latin typeface="Calibri" panose="020F0502020204030204" pitchFamily="34" charset="0"/>
                        </a:rPr>
                        <a:t>7.40%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5F2E2"/>
                    </a:solidFill>
                  </a:tcPr>
                </a:tc>
                <a:tc>
                  <a:txBody>
                    <a:bodyPr/>
                    <a:lstStyle/>
                    <a:p>
                      <a:pPr algn="ctr" fontAlgn="ctr"/>
                      <a:r>
                        <a:rPr lang="en-US" sz="800" b="0" i="0" u="none" strike="noStrike">
                          <a:solidFill>
                            <a:srgbClr val="000000"/>
                          </a:solidFill>
                          <a:effectLst/>
                          <a:latin typeface="Calibri" panose="020F0502020204030204" pitchFamily="34" charset="0"/>
                        </a:rPr>
                        <a:t>1.53%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7FDF9"/>
                    </a:solidFill>
                  </a:tcPr>
                </a:tc>
                <a:tc>
                  <a:txBody>
                    <a:bodyPr/>
                    <a:lstStyle/>
                    <a:p>
                      <a:pPr algn="ctr" fontAlgn="ctr"/>
                      <a:r>
                        <a:rPr lang="en-US" sz="800" b="0" i="0" u="none" strike="noStrike">
                          <a:solidFill>
                            <a:srgbClr val="000000"/>
                          </a:solidFill>
                          <a:effectLst/>
                          <a:latin typeface="Calibri" panose="020F0502020204030204" pitchFamily="34" charset="0"/>
                        </a:rPr>
                        <a:t>-3.75%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2E2"/>
                    </a:solidFill>
                  </a:tcPr>
                </a:tc>
                <a:tc>
                  <a:txBody>
                    <a:bodyPr/>
                    <a:lstStyle/>
                    <a:p>
                      <a:pPr algn="ctr" fontAlgn="ctr"/>
                      <a:r>
                        <a:rPr lang="en-US" sz="800" b="0" i="0" u="none" strike="noStrike">
                          <a:solidFill>
                            <a:srgbClr val="000000"/>
                          </a:solidFill>
                          <a:effectLst/>
                          <a:latin typeface="Calibri" panose="020F0502020204030204" pitchFamily="34" charset="0"/>
                        </a:rPr>
                        <a:t>9.61%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8EED9"/>
                    </a:solidFill>
                  </a:tcPr>
                </a:tc>
                <a:tc>
                  <a:txBody>
                    <a:bodyPr/>
                    <a:lstStyle/>
                    <a:p>
                      <a:pPr algn="ctr" fontAlgn="ctr"/>
                      <a:r>
                        <a:rPr lang="en-US" sz="800" b="0" i="0" u="none" strike="noStrike">
                          <a:solidFill>
                            <a:srgbClr val="000000"/>
                          </a:solidFill>
                          <a:effectLst/>
                          <a:latin typeface="Calibri" panose="020F0502020204030204" pitchFamily="34" charset="0"/>
                        </a:rPr>
                        <a:t>0.97%</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New Zealand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6F8EE"/>
                    </a:solidFill>
                  </a:tcPr>
                </a:tc>
                <a:tc>
                  <a:txBody>
                    <a:bodyPr/>
                    <a:lstStyle/>
                    <a:p>
                      <a:pPr algn="ctr" fontAlgn="ctr"/>
                      <a:r>
                        <a:rPr lang="en-US" sz="800" b="0" i="0" u="none" strike="noStrike">
                          <a:solidFill>
                            <a:srgbClr val="000000"/>
                          </a:solidFill>
                          <a:effectLst/>
                          <a:latin typeface="Calibri" panose="020F0502020204030204" pitchFamily="34" charset="0"/>
                        </a:rPr>
                        <a:t>4.81%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C"/>
                    </a:solidFill>
                  </a:tcPr>
                </a:tc>
                <a:tc>
                  <a:txBody>
                    <a:bodyPr/>
                    <a:lstStyle/>
                    <a:p>
                      <a:pPr algn="ctr" fontAlgn="ctr"/>
                      <a:r>
                        <a:rPr lang="en-US" sz="800" b="0" i="0" u="none" strike="noStrike">
                          <a:solidFill>
                            <a:srgbClr val="000000"/>
                          </a:solidFill>
                          <a:effectLst/>
                          <a:latin typeface="Calibri" panose="020F0502020204030204" pitchFamily="34" charset="0"/>
                        </a:rPr>
                        <a:t>4.93%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3F7EC"/>
                    </a:solidFill>
                  </a:tcPr>
                </a:tc>
                <a:tc>
                  <a:txBody>
                    <a:bodyPr/>
                    <a:lstStyle/>
                    <a:p>
                      <a:pPr algn="ctr" fontAlgn="ctr"/>
                      <a:r>
                        <a:rPr lang="en-US" sz="800" b="0" i="0" u="none" strike="noStrike">
                          <a:solidFill>
                            <a:srgbClr val="000000"/>
                          </a:solidFill>
                          <a:effectLst/>
                          <a:latin typeface="Calibri" panose="020F0502020204030204" pitchFamily="34" charset="0"/>
                        </a:rPr>
                        <a:t>5.63%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11.72%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BEAD1"/>
                    </a:solidFill>
                  </a:tcPr>
                </a:tc>
                <a:tc>
                  <a:txBody>
                    <a:bodyPr/>
                    <a:lstStyle/>
                    <a:p>
                      <a:pPr algn="ctr" fontAlgn="ctr"/>
                      <a:r>
                        <a:rPr lang="en-US" sz="800" b="0" i="0" u="none" strike="noStrike">
                          <a:solidFill>
                            <a:srgbClr val="000000"/>
                          </a:solidFill>
                          <a:effectLst/>
                          <a:latin typeface="Calibri" panose="020F0502020204030204" pitchFamily="34" charset="0"/>
                        </a:rPr>
                        <a:t>12.21%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9EACF"/>
                    </a:solidFill>
                  </a:tcPr>
                </a:tc>
                <a:tc>
                  <a:txBody>
                    <a:bodyPr/>
                    <a:lstStyle/>
                    <a:p>
                      <a:pPr algn="ctr" fontAlgn="ctr"/>
                      <a:r>
                        <a:rPr lang="en-US" sz="800" b="0" i="0" u="none" strike="noStrike">
                          <a:solidFill>
                            <a:srgbClr val="000000"/>
                          </a:solidFill>
                          <a:effectLst/>
                          <a:latin typeface="Calibri" panose="020F0502020204030204" pitchFamily="34" charset="0"/>
                        </a:rPr>
                        <a:t>8.76%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DF0DD"/>
                    </a:solidFill>
                  </a:tcPr>
                </a:tc>
                <a:tc>
                  <a:txBody>
                    <a:bodyPr/>
                    <a:lstStyle/>
                    <a:p>
                      <a:pPr algn="ctr" fontAlgn="ctr"/>
                      <a:r>
                        <a:rPr lang="en-US" sz="800" b="0" i="0" u="none" strike="noStrike">
                          <a:solidFill>
                            <a:srgbClr val="000000"/>
                          </a:solidFill>
                          <a:effectLst/>
                          <a:latin typeface="Calibri" panose="020F0502020204030204" pitchFamily="34" charset="0"/>
                        </a:rPr>
                        <a:t>23.94%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5D4A0"/>
                    </a:solidFill>
                  </a:tcPr>
                </a:tc>
                <a:tc>
                  <a:txBody>
                    <a:bodyPr/>
                    <a:lstStyle/>
                    <a:p>
                      <a:pPr algn="ctr" fontAlgn="ctr"/>
                      <a:r>
                        <a:rPr lang="en-US" sz="800" b="0" i="0" u="none" strike="noStrike">
                          <a:solidFill>
                            <a:srgbClr val="000000"/>
                          </a:solidFill>
                          <a:effectLst/>
                          <a:latin typeface="Calibri" panose="020F0502020204030204" pitchFamily="34" charset="0"/>
                        </a:rPr>
                        <a:t>43.93%</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00B050"/>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2479">
                <a:tc>
                  <a:txBody>
                    <a:bodyPr/>
                    <a:lstStyle/>
                    <a:p>
                      <a:pPr algn="l" fontAlgn="ctr"/>
                      <a:r>
                        <a:rPr lang="en-US" sz="800" b="1" i="0" u="none" strike="noStrike">
                          <a:solidFill>
                            <a:srgbClr val="000000"/>
                          </a:solidFill>
                          <a:effectLst/>
                          <a:latin typeface="Calibri" panose="020F0502020204030204" pitchFamily="34" charset="0"/>
                        </a:rPr>
                        <a:t>Swedish Kronor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-0.65%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AFA"/>
                    </a:solidFill>
                  </a:tcPr>
                </a:tc>
                <a:tc>
                  <a:txBody>
                    <a:bodyPr/>
                    <a:lstStyle/>
                    <a:p>
                      <a:pPr algn="ctr" fontAlgn="ctr"/>
                      <a:r>
                        <a:rPr lang="en-US" sz="800" b="0" i="0" u="none" strike="noStrike">
                          <a:solidFill>
                            <a:srgbClr val="000000"/>
                          </a:solidFill>
                          <a:effectLst/>
                          <a:latin typeface="Calibri" panose="020F0502020204030204" pitchFamily="34" charset="0"/>
                        </a:rPr>
                        <a:t>0.78%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C"/>
                    </a:solidFill>
                  </a:tcPr>
                </a:tc>
                <a:tc>
                  <a:txBody>
                    <a:bodyPr/>
                    <a:lstStyle/>
                    <a:p>
                      <a:pPr algn="ctr" fontAlgn="ctr"/>
                      <a:r>
                        <a:rPr lang="en-US" sz="800" b="0" i="0" u="none" strike="noStrike">
                          <a:solidFill>
                            <a:srgbClr val="000000"/>
                          </a:solidFill>
                          <a:effectLst/>
                          <a:latin typeface="Calibri" panose="020F0502020204030204" pitchFamily="34" charset="0"/>
                        </a:rPr>
                        <a:t>0.98%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a:txBody>
                    <a:bodyPr/>
                    <a:lstStyle/>
                    <a:p>
                      <a:pPr algn="ctr" fontAlgn="ctr"/>
                      <a:r>
                        <a:rPr lang="en-US" sz="800" b="0" i="0" u="none" strike="noStrike">
                          <a:solidFill>
                            <a:srgbClr val="000000"/>
                          </a:solidFill>
                          <a:effectLst/>
                          <a:latin typeface="Calibri" panose="020F0502020204030204" pitchFamily="34" charset="0"/>
                        </a:rPr>
                        <a:t>2.61%</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0FBF5"/>
                    </a:solidFill>
                  </a:tcPr>
                </a:tc>
                <a:tc>
                  <a:txBody>
                    <a:bodyPr/>
                    <a:lstStyle/>
                    <a:p>
                      <a:pPr algn="ctr" fontAlgn="ctr"/>
                      <a:r>
                        <a:rPr lang="en-US" sz="800" b="0" i="0" u="none" strike="noStrike">
                          <a:solidFill>
                            <a:srgbClr val="000000"/>
                          </a:solidFill>
                          <a:effectLst/>
                          <a:latin typeface="Calibri" panose="020F0502020204030204" pitchFamily="34" charset="0"/>
                        </a:rPr>
                        <a:t>7.54%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4F2E1"/>
                    </a:solidFill>
                  </a:tcPr>
                </a:tc>
                <a:tc>
                  <a:txBody>
                    <a:bodyPr/>
                    <a:lstStyle/>
                    <a:p>
                      <a:pPr algn="ctr" fontAlgn="ctr"/>
                      <a:r>
                        <a:rPr lang="en-US" sz="800" b="0" i="0" u="none" strike="noStrike">
                          <a:solidFill>
                            <a:srgbClr val="000000"/>
                          </a:solidFill>
                          <a:effectLst/>
                          <a:latin typeface="Calibri" panose="020F0502020204030204" pitchFamily="34" charset="0"/>
                        </a:rPr>
                        <a:t>3.10%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EFAF3"/>
                    </a:solidFill>
                  </a:tcPr>
                </a:tc>
                <a:tc>
                  <a:txBody>
                    <a:bodyPr/>
                    <a:lstStyle/>
                    <a:p>
                      <a:pPr algn="ctr" fontAlgn="ctr"/>
                      <a:r>
                        <a:rPr lang="en-US" sz="800" b="0" i="0" u="none" strike="noStrike">
                          <a:solidFill>
                            <a:srgbClr val="000000"/>
                          </a:solidFill>
                          <a:effectLst/>
                          <a:latin typeface="Calibri" panose="020F0502020204030204" pitchFamily="34" charset="0"/>
                        </a:rPr>
                        <a:t>-4.33%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EDE"/>
                    </a:solidFill>
                  </a:tcPr>
                </a:tc>
                <a:tc>
                  <a:txBody>
                    <a:bodyPr/>
                    <a:lstStyle/>
                    <a:p>
                      <a:pPr algn="ctr" fontAlgn="ctr"/>
                      <a:r>
                        <a:rPr lang="en-US" sz="800" b="0" i="0" u="none" strike="noStrike">
                          <a:solidFill>
                            <a:srgbClr val="000000"/>
                          </a:solidFill>
                          <a:effectLst/>
                          <a:latin typeface="Calibri" panose="020F0502020204030204" pitchFamily="34" charset="0"/>
                        </a:rPr>
                        <a:t>17.89%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8DFB8"/>
                    </a:solidFill>
                  </a:tcPr>
                </a:tc>
                <a:tc>
                  <a:txBody>
                    <a:bodyPr/>
                    <a:lstStyle/>
                    <a:p>
                      <a:pPr algn="ctr" fontAlgn="ctr"/>
                      <a:r>
                        <a:rPr lang="en-US" sz="800" b="0" i="0" u="none" strike="noStrike">
                          <a:solidFill>
                            <a:srgbClr val="000000"/>
                          </a:solidFill>
                          <a:effectLst/>
                          <a:latin typeface="Calibri" panose="020F0502020204030204" pitchFamily="34" charset="0"/>
                        </a:rPr>
                        <a:t>18.74%</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3DEB5"/>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Hong Kong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0.08%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-0.02%</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0.15%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0.37%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l" fontAlgn="b"/>
                      <a:r>
                        <a:rPr lang="en-US" sz="800" b="0" i="0" u="none" strike="noStrike">
                          <a:solidFill>
                            <a:srgbClr val="000000"/>
                          </a:solidFill>
                          <a:effectLst/>
                          <a:latin typeface="Calibri" panose="020F0502020204030204" pitchFamily="34" charset="0"/>
                        </a:rPr>
                        <a:t>0.29%</a:t>
                      </a:r>
                      <a:endParaRPr lang="en-US" sz="1100" b="0" i="0" u="none" strike="noStrike">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0.43%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ctr" fontAlgn="ctr"/>
                      <a:r>
                        <a:rPr lang="en-US" sz="800" b="0" i="0" u="none" strike="noStrike">
                          <a:solidFill>
                            <a:srgbClr val="000000"/>
                          </a:solidFill>
                          <a:effectLst/>
                          <a:latin typeface="Calibri" panose="020F0502020204030204" pitchFamily="34" charset="0"/>
                        </a:rPr>
                        <a:t>-0.01%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Singapore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8FDFA"/>
                    </a:solidFill>
                  </a:tcPr>
                </a:tc>
                <a:tc>
                  <a:txBody>
                    <a:bodyPr/>
                    <a:lstStyle/>
                    <a:p>
                      <a:pPr algn="ctr" fontAlgn="ctr"/>
                      <a:r>
                        <a:rPr lang="en-US" sz="800" b="0" i="0" u="none" strike="noStrike">
                          <a:solidFill>
                            <a:srgbClr val="000000"/>
                          </a:solidFill>
                          <a:effectLst/>
                          <a:latin typeface="Calibri" panose="020F0502020204030204" pitchFamily="34" charset="0"/>
                        </a:rPr>
                        <a:t>-0.20%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DFD"/>
                    </a:solidFill>
                  </a:tcPr>
                </a:tc>
                <a:tc>
                  <a:txBody>
                    <a:bodyPr/>
                    <a:lstStyle/>
                    <a:p>
                      <a:pPr algn="ctr" fontAlgn="ctr"/>
                      <a:r>
                        <a:rPr lang="en-US" sz="800" b="0" i="0" u="none" strike="noStrike">
                          <a:solidFill>
                            <a:srgbClr val="000000"/>
                          </a:solidFill>
                          <a:effectLst/>
                          <a:latin typeface="Calibri" panose="020F0502020204030204" pitchFamily="34" charset="0"/>
                        </a:rPr>
                        <a:t>-0.12%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-2.15%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EEE"/>
                    </a:solidFill>
                  </a:tcPr>
                </a:tc>
                <a:tc>
                  <a:txBody>
                    <a:bodyPr/>
                    <a:lstStyle/>
                    <a:p>
                      <a:pPr algn="ctr" fontAlgn="ctr"/>
                      <a:r>
                        <a:rPr lang="en-US" sz="800" b="0" i="0" u="none" strike="noStrike">
                          <a:solidFill>
                            <a:srgbClr val="000000"/>
                          </a:solidFill>
                          <a:effectLst/>
                          <a:latin typeface="Calibri" panose="020F0502020204030204" pitchFamily="34" charset="0"/>
                        </a:rPr>
                        <a:t>0.95%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AFEFC"/>
                    </a:solidFill>
                  </a:tcPr>
                </a:tc>
                <a:tc>
                  <a:txBody>
                    <a:bodyPr/>
                    <a:lstStyle/>
                    <a:p>
                      <a:pPr algn="ctr" fontAlgn="ctr"/>
                      <a:r>
                        <a:rPr lang="en-US" sz="800" b="0" i="0" u="none" strike="noStrike">
                          <a:solidFill>
                            <a:srgbClr val="000000"/>
                          </a:solidFill>
                          <a:effectLst/>
                          <a:latin typeface="Calibri" panose="020F0502020204030204" pitchFamily="34" charset="0"/>
                        </a:rPr>
                        <a:t>3.08%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EFAF3"/>
                    </a:solidFill>
                  </a:tcPr>
                </a:tc>
                <a:tc>
                  <a:txBody>
                    <a:bodyPr/>
                    <a:lstStyle/>
                    <a:p>
                      <a:pPr algn="ctr" fontAlgn="ctr"/>
                      <a:r>
                        <a:rPr lang="en-US" sz="800" b="0" i="0" u="none" strike="noStrike">
                          <a:solidFill>
                            <a:srgbClr val="000000"/>
                          </a:solidFill>
                          <a:effectLst/>
                          <a:latin typeface="Calibri" panose="020F0502020204030204" pitchFamily="34" charset="0"/>
                        </a:rPr>
                        <a:t>-0.91%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8F8"/>
                    </a:solidFill>
                  </a:tcPr>
                </a:tc>
                <a:tc>
                  <a:txBody>
                    <a:bodyPr/>
                    <a:lstStyle/>
                    <a:p>
                      <a:pPr algn="ctr" fontAlgn="ctr"/>
                      <a:r>
                        <a:rPr lang="en-US" sz="800" b="0" i="0" u="none" strike="noStrike">
                          <a:solidFill>
                            <a:srgbClr val="000000"/>
                          </a:solidFill>
                          <a:effectLst/>
                          <a:latin typeface="Calibri" panose="020F0502020204030204" pitchFamily="34" charset="0"/>
                        </a:rPr>
                        <a:t>11.51%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BDEBD2"/>
                    </a:solidFill>
                  </a:tcPr>
                </a:tc>
                <a:tc>
                  <a:txBody>
                    <a:bodyPr/>
                    <a:lstStyle/>
                    <a:p>
                      <a:pPr algn="ctr" fontAlgn="ctr"/>
                      <a:r>
                        <a:rPr lang="en-US" sz="800" b="0" i="0" u="none" strike="noStrike">
                          <a:solidFill>
                            <a:srgbClr val="000000"/>
                          </a:solidFill>
                          <a:effectLst/>
                          <a:latin typeface="Calibri" panose="020F0502020204030204" pitchFamily="34" charset="0"/>
                        </a:rPr>
                        <a:t>16.88%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9EE1BC"/>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Japanese Yen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-1.76%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1F1"/>
                    </a:solidFill>
                  </a:tcPr>
                </a:tc>
                <a:tc>
                  <a:txBody>
                    <a:bodyPr/>
                    <a:lstStyle/>
                    <a:p>
                      <a:pPr algn="ctr" fontAlgn="ctr"/>
                      <a:r>
                        <a:rPr lang="en-US" sz="800" b="0" i="0" u="none" strike="noStrike">
                          <a:solidFill>
                            <a:srgbClr val="000000"/>
                          </a:solidFill>
                          <a:effectLst/>
                          <a:latin typeface="Calibri" panose="020F0502020204030204" pitchFamily="34" charset="0"/>
                        </a:rPr>
                        <a:t>-0.93%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8F8"/>
                    </a:solidFill>
                  </a:tcPr>
                </a:tc>
                <a:tc>
                  <a:txBody>
                    <a:bodyPr/>
                    <a:lstStyle/>
                    <a:p>
                      <a:pPr algn="ctr" fontAlgn="ctr"/>
                      <a:r>
                        <a:rPr lang="en-US" sz="800" b="0" i="0" u="none" strike="noStrike">
                          <a:solidFill>
                            <a:srgbClr val="000000"/>
                          </a:solidFill>
                          <a:effectLst/>
                          <a:latin typeface="Calibri" panose="020F0502020204030204" pitchFamily="34" charset="0"/>
                        </a:rPr>
                        <a:t>-20.45%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666"/>
                    </a:solidFill>
                  </a:tcPr>
                </a:tc>
                <a:tc>
                  <a:txBody>
                    <a:bodyPr/>
                    <a:lstStyle/>
                    <a:p>
                      <a:pPr algn="ctr" fontAlgn="ctr"/>
                      <a:r>
                        <a:rPr lang="en-US" sz="800" b="0" i="0" u="none" strike="noStrike">
                          <a:solidFill>
                            <a:srgbClr val="000000"/>
                          </a:solidFill>
                          <a:effectLst/>
                          <a:latin typeface="Calibri" panose="020F0502020204030204" pitchFamily="34" charset="0"/>
                        </a:rPr>
                        <a:t>-21.79%</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5C5C"/>
                    </a:solidFill>
                  </a:tcPr>
                </a:tc>
                <a:tc>
                  <a:txBody>
                    <a:bodyPr/>
                    <a:lstStyle/>
                    <a:p>
                      <a:pPr algn="ctr" fontAlgn="ctr"/>
                      <a:r>
                        <a:rPr lang="en-US" sz="800" b="0" i="0" u="none" strike="noStrike">
                          <a:solidFill>
                            <a:srgbClr val="000000"/>
                          </a:solidFill>
                          <a:effectLst/>
                          <a:latin typeface="Calibri" panose="020F0502020204030204" pitchFamily="34" charset="0"/>
                        </a:rPr>
                        <a:t>-23.86%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4C4C"/>
                    </a:solidFill>
                  </a:tcPr>
                </a:tc>
                <a:tc>
                  <a:txBody>
                    <a:bodyPr/>
                    <a:lstStyle/>
                    <a:p>
                      <a:pPr algn="ctr" fontAlgn="ctr"/>
                      <a:r>
                        <a:rPr lang="en-US" sz="800" b="0" i="0" u="none" strike="noStrike">
                          <a:solidFill>
                            <a:srgbClr val="000000"/>
                          </a:solidFill>
                          <a:effectLst/>
                          <a:latin typeface="Calibri" panose="020F0502020204030204" pitchFamily="34" charset="0"/>
                        </a:rPr>
                        <a:t>-20.36%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666"/>
                    </a:solidFill>
                  </a:tcPr>
                </a:tc>
                <a:tc>
                  <a:txBody>
                    <a:bodyPr/>
                    <a:lstStyle/>
                    <a:p>
                      <a:pPr algn="ctr" fontAlgn="ctr"/>
                      <a:r>
                        <a:rPr lang="en-US" sz="800" b="0" i="0" u="none" strike="noStrike">
                          <a:solidFill>
                            <a:srgbClr val="000000"/>
                          </a:solidFill>
                          <a:effectLst/>
                          <a:latin typeface="Calibri" panose="020F0502020204030204" pitchFamily="34" charset="0"/>
                        </a:rPr>
                        <a:t>-9.71%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6B6"/>
                    </a:solidFill>
                  </a:tcPr>
                </a:tc>
                <a:tc>
                  <a:txBody>
                    <a:bodyPr/>
                    <a:lstStyle/>
                    <a:p>
                      <a:pPr algn="ctr" fontAlgn="ctr"/>
                      <a:r>
                        <a:rPr lang="en-US" sz="800" b="0" i="0" u="none" strike="noStrike">
                          <a:solidFill>
                            <a:srgbClr val="000000"/>
                          </a:solidFill>
                          <a:effectLst/>
                          <a:latin typeface="Calibri" panose="020F0502020204030204" pitchFamily="34" charset="0"/>
                        </a:rPr>
                        <a:t>-5.12%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8D8"/>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Taiwan Dollar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0.58%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CFEFD"/>
                    </a:solidFill>
                  </a:tcPr>
                </a:tc>
                <a:tc>
                  <a:txBody>
                    <a:bodyPr/>
                    <a:lstStyle/>
                    <a:p>
                      <a:pPr algn="ctr" fontAlgn="ctr"/>
                      <a:r>
                        <a:rPr lang="en-US" sz="800" b="0" i="0" u="none" strike="noStrike">
                          <a:solidFill>
                            <a:srgbClr val="000000"/>
                          </a:solidFill>
                          <a:effectLst/>
                          <a:latin typeface="Calibri" panose="020F0502020204030204" pitchFamily="34" charset="0"/>
                        </a:rPr>
                        <a:t>-2.04%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FEF"/>
                    </a:solidFill>
                  </a:tcPr>
                </a:tc>
                <a:tc>
                  <a:txBody>
                    <a:bodyPr/>
                    <a:lstStyle/>
                    <a:p>
                      <a:pPr algn="ctr" fontAlgn="ctr"/>
                      <a:r>
                        <a:rPr lang="en-US" sz="800" b="0" i="0" u="none" strike="noStrike">
                          <a:solidFill>
                            <a:srgbClr val="000000"/>
                          </a:solidFill>
                          <a:effectLst/>
                          <a:latin typeface="Calibri" panose="020F0502020204030204" pitchFamily="34" charset="0"/>
                        </a:rPr>
                        <a:t>-1.18%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6F6"/>
                    </a:solidFill>
                  </a:tcPr>
                </a:tc>
                <a:tc>
                  <a:txBody>
                    <a:bodyPr/>
                    <a:lstStyle/>
                    <a:p>
                      <a:pPr algn="ctr" fontAlgn="ctr"/>
                      <a:r>
                        <a:rPr lang="en-US" sz="800" b="0" i="0" u="none" strike="noStrike">
                          <a:solidFill>
                            <a:srgbClr val="000000"/>
                          </a:solidFill>
                          <a:effectLst/>
                          <a:latin typeface="Calibri" panose="020F0502020204030204" pitchFamily="34" charset="0"/>
                        </a:rPr>
                        <a:t>-3.38%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5E5"/>
                    </a:solidFill>
                  </a:tcPr>
                </a:tc>
                <a:tc>
                  <a:txBody>
                    <a:bodyPr/>
                    <a:lstStyle/>
                    <a:p>
                      <a:pPr algn="ctr" fontAlgn="ctr"/>
                      <a:r>
                        <a:rPr lang="en-US" sz="800" b="0" i="0" u="none" strike="noStrike">
                          <a:solidFill>
                            <a:srgbClr val="000000"/>
                          </a:solidFill>
                          <a:effectLst/>
                          <a:latin typeface="Calibri" panose="020F0502020204030204" pitchFamily="34" charset="0"/>
                        </a:rPr>
                        <a:t>-2.21%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EEE"/>
                    </a:solidFill>
                  </a:tcPr>
                </a:tc>
                <a:tc>
                  <a:txBody>
                    <a:bodyPr/>
                    <a:lstStyle/>
                    <a:p>
                      <a:pPr algn="ctr" fontAlgn="ctr"/>
                      <a:r>
                        <a:rPr lang="en-US" sz="800" b="0" i="0" u="none" strike="noStrike">
                          <a:solidFill>
                            <a:srgbClr val="000000"/>
                          </a:solidFill>
                          <a:effectLst/>
                          <a:latin typeface="Calibri" panose="020F0502020204030204" pitchFamily="34" charset="0"/>
                        </a:rPr>
                        <a:t>0.30%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EFFFE"/>
                    </a:solidFill>
                  </a:tcPr>
                </a:tc>
                <a:tc>
                  <a:txBody>
                    <a:bodyPr/>
                    <a:lstStyle/>
                    <a:p>
                      <a:pPr algn="ctr" fontAlgn="ctr"/>
                      <a:r>
                        <a:rPr lang="en-US" sz="800" b="0" i="0" u="none" strike="noStrike">
                          <a:solidFill>
                            <a:srgbClr val="000000"/>
                          </a:solidFill>
                          <a:effectLst/>
                          <a:latin typeface="Calibri" panose="020F0502020204030204" pitchFamily="34" charset="0"/>
                        </a:rPr>
                        <a:t>-4.67%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CDC"/>
                    </a:solidFill>
                  </a:tcPr>
                </a:tc>
                <a:tc>
                  <a:txBody>
                    <a:bodyPr/>
                    <a:lstStyle/>
                    <a:p>
                      <a:pPr algn="ctr" fontAlgn="ctr"/>
                      <a:r>
                        <a:rPr lang="en-US" sz="800" b="0" i="0" u="none" strike="noStrike">
                          <a:solidFill>
                            <a:srgbClr val="000000"/>
                          </a:solidFill>
                          <a:effectLst/>
                          <a:latin typeface="Calibri" panose="020F0502020204030204" pitchFamily="34" charset="0"/>
                        </a:rPr>
                        <a:t>5.65%</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9.08%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BEFDB"/>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3315">
                <a:tc>
                  <a:txBody>
                    <a:bodyPr/>
                    <a:lstStyle/>
                    <a:p>
                      <a:pPr algn="l" fontAlgn="ctr"/>
                      <a:r>
                        <a:rPr lang="en-US" sz="800" b="1" i="0" u="none" strike="noStrike">
                          <a:solidFill>
                            <a:srgbClr val="000000"/>
                          </a:solidFill>
                          <a:effectLst/>
                          <a:latin typeface="Calibri" panose="020F0502020204030204" pitchFamily="34" charset="0"/>
                        </a:rPr>
                        <a:t>Chinese Yuan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-2.48%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CEC"/>
                    </a:solidFill>
                  </a:tcPr>
                </a:tc>
                <a:tc>
                  <a:txBody>
                    <a:bodyPr/>
                    <a:lstStyle/>
                    <a:p>
                      <a:pPr algn="ctr" fontAlgn="ctr"/>
                      <a:r>
                        <a:rPr lang="en-US" sz="800" b="0" i="0" u="none" strike="noStrike">
                          <a:solidFill>
                            <a:srgbClr val="000000"/>
                          </a:solidFill>
                          <a:effectLst/>
                          <a:latin typeface="Calibri" panose="020F0502020204030204" pitchFamily="34" charset="0"/>
                        </a:rPr>
                        <a:t>-2.30%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DED"/>
                    </a:solidFill>
                  </a:tcPr>
                </a:tc>
                <a:tc>
                  <a:txBody>
                    <a:bodyPr/>
                    <a:lstStyle/>
                    <a:p>
                      <a:pPr algn="ctr" fontAlgn="ctr"/>
                      <a:r>
                        <a:rPr lang="en-US" sz="800" b="0" i="0" u="none" strike="noStrike">
                          <a:solidFill>
                            <a:srgbClr val="000000"/>
                          </a:solidFill>
                          <a:effectLst/>
                          <a:latin typeface="Calibri" panose="020F0502020204030204" pitchFamily="34" charset="0"/>
                        </a:rPr>
                        <a:t>-1.52%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3F3"/>
                    </a:solidFill>
                  </a:tcPr>
                </a:tc>
                <a:tc>
                  <a:txBody>
                    <a:bodyPr/>
                    <a:lstStyle/>
                    <a:p>
                      <a:pPr algn="ctr" fontAlgn="ctr"/>
                      <a:r>
                        <a:rPr lang="en-US" sz="800" b="0" i="0" u="none" strike="noStrike">
                          <a:solidFill>
                            <a:srgbClr val="000000"/>
                          </a:solidFill>
                          <a:effectLst/>
                          <a:latin typeface="Calibri" panose="020F0502020204030204" pitchFamily="34" charset="0"/>
                        </a:rPr>
                        <a:t>-0.04%</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EFE"/>
                    </a:solidFill>
                  </a:tcPr>
                </a:tc>
                <a:tc>
                  <a:txBody>
                    <a:bodyPr/>
                    <a:lstStyle/>
                    <a:p>
                      <a:pPr algn="ctr" fontAlgn="ctr"/>
                      <a:r>
                        <a:rPr lang="en-US" sz="800" b="0" i="0" u="none" strike="noStrike">
                          <a:solidFill>
                            <a:srgbClr val="000000"/>
                          </a:solidFill>
                          <a:effectLst/>
                          <a:latin typeface="Calibri" panose="020F0502020204030204" pitchFamily="34" charset="0"/>
                        </a:rPr>
                        <a:t>1.41%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7FDFA"/>
                    </a:solidFill>
                  </a:tcPr>
                </a:tc>
                <a:tc>
                  <a:txBody>
                    <a:bodyPr/>
                    <a:lstStyle/>
                    <a:p>
                      <a:pPr algn="ctr" fontAlgn="ctr"/>
                      <a:r>
                        <a:rPr lang="en-US" sz="800" b="0" i="0" u="none" strike="noStrike">
                          <a:solidFill>
                            <a:srgbClr val="000000"/>
                          </a:solidFill>
                          <a:effectLst/>
                          <a:latin typeface="Calibri" panose="020F0502020204030204" pitchFamily="34" charset="0"/>
                        </a:rPr>
                        <a:t>1.93%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4FCF8"/>
                    </a:solidFill>
                  </a:tcPr>
                </a:tc>
                <a:tc>
                  <a:txBody>
                    <a:bodyPr/>
                    <a:lstStyle/>
                    <a:p>
                      <a:pPr algn="ctr" fontAlgn="ctr"/>
                      <a:r>
                        <a:rPr lang="en-US" sz="800" b="0" i="0" u="none" strike="noStrike">
                          <a:solidFill>
                            <a:srgbClr val="000000"/>
                          </a:solidFill>
                          <a:effectLst/>
                          <a:latin typeface="Calibri" panose="020F0502020204030204" pitchFamily="34" charset="0"/>
                        </a:rPr>
                        <a:t>4.16%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7F8EF"/>
                    </a:solidFill>
                  </a:tcPr>
                </a:tc>
                <a:tc>
                  <a:txBody>
                    <a:bodyPr/>
                    <a:lstStyle/>
                    <a:p>
                      <a:pPr algn="ctr" fontAlgn="ctr"/>
                      <a:r>
                        <a:rPr lang="en-US" sz="800" b="0" i="0" u="none" strike="noStrike">
                          <a:solidFill>
                            <a:srgbClr val="000000"/>
                          </a:solidFill>
                          <a:effectLst/>
                          <a:latin typeface="Calibri" panose="020F0502020204030204" pitchFamily="34" charset="0"/>
                        </a:rPr>
                        <a:t>9.48%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8EEDA"/>
                    </a:solidFill>
                  </a:tcPr>
                </a:tc>
                <a:tc>
                  <a:txBody>
                    <a:bodyPr/>
                    <a:lstStyle/>
                    <a:p>
                      <a:pPr algn="ctr" fontAlgn="ctr"/>
                      <a:r>
                        <a:rPr lang="en-US" sz="800" b="0" i="0" u="none" strike="noStrike">
                          <a:solidFill>
                            <a:srgbClr val="000000"/>
                          </a:solidFill>
                          <a:effectLst/>
                          <a:latin typeface="Calibri" panose="020F0502020204030204" pitchFamily="34" charset="0"/>
                        </a:rPr>
                        <a:t>9.42%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9EFDA"/>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92479">
                <a:tc>
                  <a:txBody>
                    <a:bodyPr/>
                    <a:lstStyle/>
                    <a:p>
                      <a:pPr algn="l" fontAlgn="ctr"/>
                      <a:r>
                        <a:rPr lang="en-US" sz="800" b="1" i="0" u="none" strike="noStrike">
                          <a:solidFill>
                            <a:srgbClr val="000000"/>
                          </a:solidFill>
                          <a:effectLst/>
                          <a:latin typeface="Calibri" panose="020F0502020204030204" pitchFamily="34" charset="0"/>
                        </a:rPr>
                        <a:t>Norwegian Kroner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3.21%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DFAF3"/>
                    </a:solidFill>
                  </a:tcPr>
                </a:tc>
                <a:tc>
                  <a:txBody>
                    <a:bodyPr/>
                    <a:lstStyle/>
                    <a:p>
                      <a:pPr algn="ctr" fontAlgn="ctr"/>
                      <a:r>
                        <a:rPr lang="en-US" sz="800" b="0" i="0" u="none" strike="noStrike">
                          <a:solidFill>
                            <a:srgbClr val="000000"/>
                          </a:solidFill>
                          <a:effectLst/>
                          <a:latin typeface="Calibri" panose="020F0502020204030204" pitchFamily="34" charset="0"/>
                        </a:rPr>
                        <a:t>2.72%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0FBF5"/>
                    </a:solidFill>
                  </a:tcPr>
                </a:tc>
                <a:tc>
                  <a:txBody>
                    <a:bodyPr/>
                    <a:lstStyle/>
                    <a:p>
                      <a:pPr algn="ctr" fontAlgn="ctr"/>
                      <a:r>
                        <a:rPr lang="en-US" sz="800" b="0" i="0" u="none" strike="noStrike">
                          <a:solidFill>
                            <a:srgbClr val="000000"/>
                          </a:solidFill>
                          <a:effectLst/>
                          <a:latin typeface="Calibri" panose="020F0502020204030204" pitchFamily="34" charset="0"/>
                        </a:rPr>
                        <a:t>-1.76%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1F1"/>
                    </a:solidFill>
                  </a:tcPr>
                </a:tc>
                <a:tc>
                  <a:txBody>
                    <a:bodyPr/>
                    <a:lstStyle/>
                    <a:p>
                      <a:pPr algn="ctr" fontAlgn="ctr"/>
                      <a:r>
                        <a:rPr lang="en-US" sz="800" b="0" i="0" u="none" strike="noStrike">
                          <a:solidFill>
                            <a:srgbClr val="000000"/>
                          </a:solidFill>
                          <a:effectLst/>
                          <a:latin typeface="Calibri" panose="020F0502020204030204" pitchFamily="34" charset="0"/>
                        </a:rPr>
                        <a:t>-3.49%</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4E4"/>
                    </a:solidFill>
                  </a:tcPr>
                </a:tc>
                <a:tc>
                  <a:txBody>
                    <a:bodyPr/>
                    <a:lstStyle/>
                    <a:p>
                      <a:pPr algn="ctr" fontAlgn="ctr"/>
                      <a:r>
                        <a:rPr lang="en-US" sz="800" b="0" i="0" u="none" strike="noStrike">
                          <a:solidFill>
                            <a:srgbClr val="000000"/>
                          </a:solidFill>
                          <a:effectLst/>
                          <a:latin typeface="Calibri" panose="020F0502020204030204" pitchFamily="34" charset="0"/>
                        </a:rPr>
                        <a:t>-0.16%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DFD"/>
                    </a:solidFill>
                  </a:tcPr>
                </a:tc>
                <a:tc>
                  <a:txBody>
                    <a:bodyPr/>
                    <a:lstStyle/>
                    <a:p>
                      <a:pPr algn="ctr" fontAlgn="ctr"/>
                      <a:r>
                        <a:rPr lang="en-US" sz="800" b="0" i="0" u="none" strike="noStrike">
                          <a:solidFill>
                            <a:srgbClr val="000000"/>
                          </a:solidFill>
                          <a:effectLst/>
                          <a:latin typeface="Calibri" panose="020F0502020204030204" pitchFamily="34" charset="0"/>
                        </a:rPr>
                        <a:t>-3.11%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7E7"/>
                    </a:solidFill>
                  </a:tcPr>
                </a:tc>
                <a:tc>
                  <a:txBody>
                    <a:bodyPr/>
                    <a:lstStyle/>
                    <a:p>
                      <a:pPr algn="ctr" fontAlgn="ctr"/>
                      <a:r>
                        <a:rPr lang="en-US" sz="800" b="0" i="0" u="none" strike="noStrike">
                          <a:solidFill>
                            <a:srgbClr val="000000"/>
                          </a:solidFill>
                          <a:effectLst/>
                          <a:latin typeface="Calibri" panose="020F0502020204030204" pitchFamily="34" charset="0"/>
                        </a:rPr>
                        <a:t>-7.56%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6C6"/>
                    </a:solidFill>
                  </a:tcPr>
                </a:tc>
                <a:tc>
                  <a:txBody>
                    <a:bodyPr/>
                    <a:lstStyle/>
                    <a:p>
                      <a:pPr algn="ctr" fontAlgn="ctr"/>
                      <a:r>
                        <a:rPr lang="en-US" sz="800" b="0" i="0" u="none" strike="noStrike">
                          <a:solidFill>
                            <a:srgbClr val="000000"/>
                          </a:solidFill>
                          <a:effectLst/>
                          <a:latin typeface="Calibri" panose="020F0502020204030204" pitchFamily="34" charset="0"/>
                        </a:rPr>
                        <a:t>6.12%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CF4E7"/>
                    </a:solidFill>
                  </a:tcPr>
                </a:tc>
                <a:tc>
                  <a:txBody>
                    <a:bodyPr/>
                    <a:lstStyle/>
                    <a:p>
                      <a:pPr algn="ctr" fontAlgn="ctr"/>
                      <a:r>
                        <a:rPr lang="en-US" sz="800" b="0" i="0" u="none" strike="noStrike">
                          <a:solidFill>
                            <a:srgbClr val="000000"/>
                          </a:solidFill>
                          <a:effectLst/>
                          <a:latin typeface="Calibri" panose="020F0502020204030204" pitchFamily="34" charset="0"/>
                        </a:rPr>
                        <a:t>8.87%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CCF0DC"/>
                    </a:solidFill>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183315">
                <a:tc>
                  <a:txBody>
                    <a:bodyPr/>
                    <a:lstStyle/>
                    <a:p>
                      <a:pPr algn="l" fontAlgn="ctr"/>
                      <a:r>
                        <a:rPr lang="en-US" sz="800" b="1" i="0" u="none" strike="noStrike">
                          <a:solidFill>
                            <a:srgbClr val="000000"/>
                          </a:solidFill>
                          <a:effectLst/>
                          <a:latin typeface="Calibri" panose="020F0502020204030204" pitchFamily="34" charset="0"/>
                        </a:rPr>
                        <a:t>Mexican Peso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2.49%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1FBF6"/>
                    </a:solidFill>
                  </a:tcPr>
                </a:tc>
                <a:tc>
                  <a:txBody>
                    <a:bodyPr/>
                    <a:lstStyle/>
                    <a:p>
                      <a:pPr algn="ctr" fontAlgn="ctr"/>
                      <a:r>
                        <a:rPr lang="en-US" sz="800" b="0" i="0" u="none" strike="noStrike">
                          <a:solidFill>
                            <a:srgbClr val="000000"/>
                          </a:solidFill>
                          <a:effectLst/>
                          <a:latin typeface="Calibri" panose="020F0502020204030204" pitchFamily="34" charset="0"/>
                        </a:rPr>
                        <a:t>0.69%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D"/>
                    </a:solidFill>
                  </a:tcPr>
                </a:tc>
                <a:tc>
                  <a:txBody>
                    <a:bodyPr/>
                    <a:lstStyle/>
                    <a:p>
                      <a:pPr algn="ctr" fontAlgn="ctr"/>
                      <a:r>
                        <a:rPr lang="en-US" sz="800" b="0" i="0" u="none" strike="noStrike">
                          <a:solidFill>
                            <a:srgbClr val="000000"/>
                          </a:solidFill>
                          <a:effectLst/>
                          <a:latin typeface="Calibri" panose="020F0502020204030204" pitchFamily="34" charset="0"/>
                        </a:rPr>
                        <a:t>-5.17%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8D8"/>
                    </a:solidFill>
                  </a:tcPr>
                </a:tc>
                <a:tc>
                  <a:txBody>
                    <a:bodyPr/>
                    <a:lstStyle/>
                    <a:p>
                      <a:pPr algn="ctr" fontAlgn="ctr"/>
                      <a:r>
                        <a:rPr lang="en-US" sz="800" b="0" i="0" u="none" strike="noStrike">
                          <a:solidFill>
                            <a:srgbClr val="000000"/>
                          </a:solidFill>
                          <a:effectLst/>
                          <a:latin typeface="Calibri" panose="020F0502020204030204" pitchFamily="34" charset="0"/>
                        </a:rPr>
                        <a:t>0.73%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BFEFD"/>
                    </a:solidFill>
                  </a:tcPr>
                </a:tc>
                <a:tc>
                  <a:txBody>
                    <a:bodyPr/>
                    <a:lstStyle/>
                    <a:p>
                      <a:pPr algn="ctr" fontAlgn="ctr"/>
                      <a:r>
                        <a:rPr lang="en-US" sz="800" b="0" i="0" u="none" strike="noStrike">
                          <a:solidFill>
                            <a:srgbClr val="000000"/>
                          </a:solidFill>
                          <a:effectLst/>
                          <a:latin typeface="Calibri" panose="020F0502020204030204" pitchFamily="34" charset="0"/>
                        </a:rPr>
                        <a:t>5.01%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2F6EC"/>
                    </a:solidFill>
                  </a:tcPr>
                </a:tc>
                <a:tc>
                  <a:txBody>
                    <a:bodyPr/>
                    <a:lstStyle/>
                    <a:p>
                      <a:pPr algn="ctr" fontAlgn="ctr"/>
                      <a:r>
                        <a:rPr lang="en-US" sz="800" b="0" i="0" u="none" strike="noStrike">
                          <a:solidFill>
                            <a:srgbClr val="000000"/>
                          </a:solidFill>
                          <a:effectLst/>
                          <a:latin typeface="Calibri" panose="020F0502020204030204" pitchFamily="34" charset="0"/>
                        </a:rPr>
                        <a:t>5.60%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FF5E9"/>
                    </a:solidFill>
                  </a:tcPr>
                </a:tc>
                <a:tc>
                  <a:txBody>
                    <a:bodyPr/>
                    <a:lstStyle/>
                    <a:p>
                      <a:pPr algn="ctr" fontAlgn="ctr"/>
                      <a:r>
                        <a:rPr lang="en-US" sz="800" b="0" i="0" u="none" strike="noStrike">
                          <a:solidFill>
                            <a:srgbClr val="000000"/>
                          </a:solidFill>
                          <a:effectLst/>
                          <a:latin typeface="Calibri" panose="020F0502020204030204" pitchFamily="34" charset="0"/>
                        </a:rPr>
                        <a:t>-10.14%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3B3"/>
                    </a:solidFill>
                  </a:tcPr>
                </a:tc>
                <a:tc>
                  <a:txBody>
                    <a:bodyPr/>
                    <a:lstStyle/>
                    <a:p>
                      <a:pPr algn="ctr" fontAlgn="ctr"/>
                      <a:r>
                        <a:rPr lang="en-US" sz="800" b="0" i="0" u="none" strike="noStrike">
                          <a:solidFill>
                            <a:srgbClr val="000000"/>
                          </a:solidFill>
                          <a:effectLst/>
                          <a:latin typeface="Calibri" panose="020F0502020204030204" pitchFamily="34" charset="0"/>
                        </a:rPr>
                        <a:t>-1.88%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0F0"/>
                    </a:solidFill>
                  </a:tcPr>
                </a:tc>
                <a:tc>
                  <a:txBody>
                    <a:bodyPr/>
                    <a:lstStyle/>
                    <a:p>
                      <a:pPr algn="ctr" fontAlgn="ctr"/>
                      <a:r>
                        <a:rPr lang="en-US" sz="800" b="0" i="0" u="none" strike="noStrike">
                          <a:solidFill>
                            <a:srgbClr val="000000"/>
                          </a:solidFill>
                          <a:effectLst/>
                          <a:latin typeface="Calibri" panose="020F0502020204030204" pitchFamily="34" charset="0"/>
                        </a:rPr>
                        <a:t>1.69%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6FCF9"/>
                    </a:solidFill>
                  </a:tcPr>
                </a:tc>
                <a:tc rowSpan="7" gridSpan="6">
                  <a:txBody>
                    <a:bodyPr/>
                    <a:lstStyle/>
                    <a:p>
                      <a:pPr algn="l" fontAlgn="ctr"/>
                      <a:r>
                        <a:rPr lang="en-US" sz="800" b="1" i="0" u="none" strike="noStrike">
                          <a:solidFill>
                            <a:srgbClr val="FFFFFF"/>
                          </a:solidFill>
                          <a:effectLst/>
                          <a:latin typeface="Century Gothic" panose="020B0502020202020204" pitchFamily="34" charset="0"/>
                        </a:rPr>
                        <a:t>Investors whose currencies have lost value versus the US Dollar might be interested in selling property they currently hold in the US due the appreciation of their investments versus their home currency.</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00"/>
                    </a:solidFill>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c rowSpan="7" h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Australian Dollar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8F8EF"/>
                    </a:solidFill>
                  </a:tcPr>
                </a:tc>
                <a:tc>
                  <a:txBody>
                    <a:bodyPr/>
                    <a:lstStyle/>
                    <a:p>
                      <a:pPr algn="ctr" fontAlgn="ctr"/>
                      <a:r>
                        <a:rPr lang="en-US" sz="800" b="0" i="0" u="none" strike="noStrike">
                          <a:solidFill>
                            <a:srgbClr val="000000"/>
                          </a:solidFill>
                          <a:effectLst/>
                          <a:latin typeface="Calibri" panose="020F0502020204030204" pitchFamily="34" charset="0"/>
                        </a:rPr>
                        <a:t>0.16%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FFF"/>
                    </a:solidFill>
                  </a:tcPr>
                </a:tc>
                <a:tc>
                  <a:txBody>
                    <a:bodyPr/>
                    <a:lstStyle/>
                    <a:p>
                      <a:pPr algn="ctr" fontAlgn="ctr"/>
                      <a:r>
                        <a:rPr lang="en-US" sz="800" b="0" i="0" u="none" strike="noStrike">
                          <a:solidFill>
                            <a:srgbClr val="000000"/>
                          </a:solidFill>
                          <a:effectLst/>
                          <a:latin typeface="Calibri" panose="020F0502020204030204" pitchFamily="34" charset="0"/>
                        </a:rPr>
                        <a:t>-5.85%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3D3"/>
                    </a:solidFill>
                  </a:tcPr>
                </a:tc>
                <a:tc>
                  <a:txBody>
                    <a:bodyPr/>
                    <a:lstStyle/>
                    <a:p>
                      <a:pPr algn="ctr" fontAlgn="ctr"/>
                      <a:r>
                        <a:rPr lang="en-US" sz="800" b="0" i="0" u="none" strike="noStrike">
                          <a:solidFill>
                            <a:srgbClr val="000000"/>
                          </a:solidFill>
                          <a:effectLst/>
                          <a:latin typeface="Calibri" panose="020F0502020204030204" pitchFamily="34" charset="0"/>
                        </a:rPr>
                        <a:t>-10.25%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2B2"/>
                    </a:solidFill>
                  </a:tcPr>
                </a:tc>
                <a:tc>
                  <a:txBody>
                    <a:bodyPr/>
                    <a:lstStyle/>
                    <a:p>
                      <a:pPr algn="ctr" fontAlgn="ctr"/>
                      <a:r>
                        <a:rPr lang="en-US" sz="800" b="0" i="0" u="none" strike="noStrike">
                          <a:solidFill>
                            <a:srgbClr val="000000"/>
                          </a:solidFill>
                          <a:effectLst/>
                          <a:latin typeface="Calibri" panose="020F0502020204030204" pitchFamily="34" charset="0"/>
                        </a:rPr>
                        <a:t>-6.42%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ECE"/>
                    </a:solidFill>
                  </a:tcPr>
                </a:tc>
                <a:tc>
                  <a:txBody>
                    <a:bodyPr/>
                    <a:lstStyle/>
                    <a:p>
                      <a:pPr algn="ctr" fontAlgn="ctr"/>
                      <a:r>
                        <a:rPr lang="en-US" sz="800" b="0" i="0" u="none" strike="noStrike">
                          <a:solidFill>
                            <a:srgbClr val="000000"/>
                          </a:solidFill>
                          <a:effectLst/>
                          <a:latin typeface="Calibri" panose="020F0502020204030204" pitchFamily="34" charset="0"/>
                        </a:rPr>
                        <a:t>-7.64%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5C5"/>
                    </a:solidFill>
                  </a:tcPr>
                </a:tc>
                <a:tc>
                  <a:txBody>
                    <a:bodyPr/>
                    <a:lstStyle/>
                    <a:p>
                      <a:pPr algn="ctr" fontAlgn="ctr"/>
                      <a:r>
                        <a:rPr lang="en-US" sz="800" b="0" i="0" u="none" strike="noStrike">
                          <a:solidFill>
                            <a:srgbClr val="000000"/>
                          </a:solidFill>
                          <a:effectLst/>
                          <a:latin typeface="Calibri" panose="020F0502020204030204" pitchFamily="34" charset="0"/>
                        </a:rPr>
                        <a:t>-12.52%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1A1"/>
                    </a:solidFill>
                  </a:tcPr>
                </a:tc>
                <a:tc>
                  <a:txBody>
                    <a:bodyPr/>
                    <a:lstStyle/>
                    <a:p>
                      <a:pPr algn="ctr" fontAlgn="ctr"/>
                      <a:r>
                        <a:rPr lang="en-US" sz="800" b="0" i="0" u="none" strike="noStrike">
                          <a:solidFill>
                            <a:srgbClr val="000000"/>
                          </a:solidFill>
                          <a:effectLst/>
                          <a:latin typeface="Calibri" panose="020F0502020204030204" pitchFamily="34" charset="0"/>
                        </a:rPr>
                        <a:t>7.18%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6F3E3"/>
                    </a:solidFill>
                  </a:tcPr>
                </a:tc>
                <a:tc>
                  <a:txBody>
                    <a:bodyPr/>
                    <a:lstStyle/>
                    <a:p>
                      <a:pPr algn="ctr" fontAlgn="ctr"/>
                      <a:r>
                        <a:rPr lang="en-US" sz="800" b="0" i="0" u="none" strike="noStrike">
                          <a:solidFill>
                            <a:srgbClr val="000000"/>
                          </a:solidFill>
                          <a:effectLst/>
                          <a:latin typeface="Calibri" panose="020F0502020204030204" pitchFamily="34" charset="0"/>
                        </a:rPr>
                        <a:t>22.11%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7FD8A7"/>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Canadian Dollar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1.36%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8FDFA"/>
                    </a:solidFill>
                  </a:tcPr>
                </a:tc>
                <a:tc>
                  <a:txBody>
                    <a:bodyPr/>
                    <a:lstStyle/>
                    <a:p>
                      <a:pPr algn="ctr" fontAlgn="ctr"/>
                      <a:r>
                        <a:rPr lang="en-US" sz="800" b="0" i="0" u="none" strike="noStrike">
                          <a:solidFill>
                            <a:srgbClr val="000000"/>
                          </a:solidFill>
                          <a:effectLst/>
                          <a:latin typeface="Calibri" panose="020F0502020204030204" pitchFamily="34" charset="0"/>
                        </a:rPr>
                        <a:t>-3.85%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2E2"/>
                    </a:solidFill>
                  </a:tcPr>
                </a:tc>
                <a:tc>
                  <a:txBody>
                    <a:bodyPr/>
                    <a:lstStyle/>
                    <a:p>
                      <a:pPr algn="ctr" fontAlgn="ctr"/>
                      <a:r>
                        <a:rPr lang="en-US" sz="800" b="0" i="0" u="none" strike="noStrike">
                          <a:solidFill>
                            <a:srgbClr val="000000"/>
                          </a:solidFill>
                          <a:effectLst/>
                          <a:latin typeface="Calibri" panose="020F0502020204030204" pitchFamily="34" charset="0"/>
                        </a:rPr>
                        <a:t>-6.51%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ECE"/>
                    </a:solidFill>
                  </a:tcPr>
                </a:tc>
                <a:tc>
                  <a:txBody>
                    <a:bodyPr/>
                    <a:lstStyle/>
                    <a:p>
                      <a:pPr algn="ctr" fontAlgn="ctr"/>
                      <a:r>
                        <a:rPr lang="en-US" sz="800" b="0" i="0" u="none" strike="noStrike">
                          <a:solidFill>
                            <a:srgbClr val="000000"/>
                          </a:solidFill>
                          <a:effectLst/>
                          <a:latin typeface="Calibri" panose="020F0502020204030204" pitchFamily="34" charset="0"/>
                        </a:rPr>
                        <a:t>-8.58%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EBE"/>
                    </a:solidFill>
                  </a:tcPr>
                </a:tc>
                <a:tc>
                  <a:txBody>
                    <a:bodyPr/>
                    <a:lstStyle/>
                    <a:p>
                      <a:pPr algn="ctr" fontAlgn="ctr"/>
                      <a:r>
                        <a:rPr lang="en-US" sz="800" b="0" i="0" u="none" strike="noStrike">
                          <a:solidFill>
                            <a:srgbClr val="000000"/>
                          </a:solidFill>
                          <a:effectLst/>
                          <a:latin typeface="Calibri" panose="020F0502020204030204" pitchFamily="34" charset="0"/>
                        </a:rPr>
                        <a:t>-7.42%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7C7"/>
                    </a:solidFill>
                  </a:tcPr>
                </a:tc>
                <a:tc>
                  <a:txBody>
                    <a:bodyPr/>
                    <a:lstStyle/>
                    <a:p>
                      <a:pPr algn="ctr" fontAlgn="ctr"/>
                      <a:r>
                        <a:rPr lang="en-US" sz="800" b="0" i="0" u="none" strike="noStrike">
                          <a:solidFill>
                            <a:srgbClr val="000000"/>
                          </a:solidFill>
                          <a:effectLst/>
                          <a:latin typeface="Calibri" panose="020F0502020204030204" pitchFamily="34" charset="0"/>
                        </a:rPr>
                        <a:t>-6.03%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1D1"/>
                    </a:solidFill>
                  </a:tcPr>
                </a:tc>
                <a:tc>
                  <a:txBody>
                    <a:bodyPr/>
                    <a:lstStyle/>
                    <a:p>
                      <a:pPr algn="ctr" fontAlgn="ctr"/>
                      <a:r>
                        <a:rPr lang="en-US" sz="800" b="0" i="0" u="none" strike="noStrike">
                          <a:solidFill>
                            <a:srgbClr val="000000"/>
                          </a:solidFill>
                          <a:effectLst/>
                          <a:latin typeface="Calibri" panose="020F0502020204030204" pitchFamily="34" charset="0"/>
                        </a:rPr>
                        <a:t>-11.24%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AAA"/>
                    </a:solidFill>
                  </a:tcPr>
                </a:tc>
                <a:tc>
                  <a:txBody>
                    <a:bodyPr/>
                    <a:lstStyle/>
                    <a:p>
                      <a:pPr algn="ctr" fontAlgn="ctr"/>
                      <a:r>
                        <a:rPr lang="en-US" sz="800" b="0" i="0" u="none" strike="noStrike">
                          <a:solidFill>
                            <a:srgbClr val="000000"/>
                          </a:solidFill>
                          <a:effectLst/>
                          <a:latin typeface="Calibri" panose="020F0502020204030204" pitchFamily="34" charset="0"/>
                        </a:rPr>
                        <a:t>-4.61%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CDC"/>
                    </a:solidFill>
                  </a:tcPr>
                </a:tc>
                <a:tc>
                  <a:txBody>
                    <a:bodyPr/>
                    <a:lstStyle/>
                    <a:p>
                      <a:pPr algn="ctr" fontAlgn="ctr"/>
                      <a:r>
                        <a:rPr lang="en-US" sz="800" b="0" i="0" u="none" strike="noStrike">
                          <a:solidFill>
                            <a:srgbClr val="000000"/>
                          </a:solidFill>
                          <a:effectLst/>
                          <a:latin typeface="Calibri" panose="020F0502020204030204" pitchFamily="34" charset="0"/>
                        </a:rPr>
                        <a:t>5.70%</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EF5E9"/>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Indian Rupee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4.07%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8F8EF"/>
                    </a:solidFill>
                  </a:tcPr>
                </a:tc>
                <a:tc>
                  <a:txBody>
                    <a:bodyPr/>
                    <a:lstStyle/>
                    <a:p>
                      <a:pPr algn="ctr" fontAlgn="ctr"/>
                      <a:r>
                        <a:rPr lang="en-US" sz="800" b="0" i="0" u="none" strike="noStrike">
                          <a:solidFill>
                            <a:srgbClr val="000000"/>
                          </a:solidFill>
                          <a:effectLst/>
                          <a:latin typeface="Calibri" panose="020F0502020204030204" pitchFamily="34" charset="0"/>
                        </a:rPr>
                        <a:t>4.66%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4F7ED"/>
                    </a:solidFill>
                  </a:tcPr>
                </a:tc>
                <a:tc>
                  <a:txBody>
                    <a:bodyPr/>
                    <a:lstStyle/>
                    <a:p>
                      <a:pPr algn="ctr" fontAlgn="ctr"/>
                      <a:r>
                        <a:rPr lang="en-US" sz="800" b="0" i="0" u="none" strike="noStrike">
                          <a:solidFill>
                            <a:srgbClr val="000000"/>
                          </a:solidFill>
                          <a:effectLst/>
                          <a:latin typeface="Calibri" panose="020F0502020204030204" pitchFamily="34" charset="0"/>
                        </a:rPr>
                        <a:t>-7.95%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3C3"/>
                    </a:solidFill>
                  </a:tcPr>
                </a:tc>
                <a:tc>
                  <a:txBody>
                    <a:bodyPr/>
                    <a:lstStyle/>
                    <a:p>
                      <a:pPr algn="ctr" fontAlgn="ctr"/>
                      <a:r>
                        <a:rPr lang="en-US" sz="800" b="0" i="0" u="none" strike="noStrike">
                          <a:solidFill>
                            <a:srgbClr val="000000"/>
                          </a:solidFill>
                          <a:effectLst/>
                          <a:latin typeface="Calibri" panose="020F0502020204030204" pitchFamily="34" charset="0"/>
                        </a:rPr>
                        <a:t>-8.28%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1C1"/>
                    </a:solidFill>
                  </a:tcPr>
                </a:tc>
                <a:tc>
                  <a:txBody>
                    <a:bodyPr/>
                    <a:lstStyle/>
                    <a:p>
                      <a:pPr algn="ctr" fontAlgn="ctr"/>
                      <a:r>
                        <a:rPr lang="en-US" sz="800" b="0" i="0" u="none" strike="noStrike">
                          <a:solidFill>
                            <a:srgbClr val="000000"/>
                          </a:solidFill>
                          <a:effectLst/>
                          <a:latin typeface="Calibri" panose="020F0502020204030204" pitchFamily="34" charset="0"/>
                        </a:rPr>
                        <a:t>-9.04%</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BBBB"/>
                    </a:solidFill>
                  </a:tcPr>
                </a:tc>
                <a:tc>
                  <a:txBody>
                    <a:bodyPr/>
                    <a:lstStyle/>
                    <a:p>
                      <a:pPr algn="ctr" fontAlgn="ctr"/>
                      <a:r>
                        <a:rPr lang="en-US" sz="800" b="0" i="0" u="none" strike="noStrike">
                          <a:solidFill>
                            <a:srgbClr val="000000"/>
                          </a:solidFill>
                          <a:effectLst/>
                          <a:latin typeface="Calibri" panose="020F0502020204030204" pitchFamily="34" charset="0"/>
                        </a:rPr>
                        <a:t>-15.16%</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8D8D"/>
                    </a:solidFill>
                  </a:tcPr>
                </a:tc>
                <a:tc>
                  <a:txBody>
                    <a:bodyPr/>
                    <a:lstStyle/>
                    <a:p>
                      <a:pPr algn="ctr" fontAlgn="ctr"/>
                      <a:r>
                        <a:rPr lang="en-US" sz="800" b="0" i="0" u="none" strike="noStrike">
                          <a:solidFill>
                            <a:srgbClr val="000000"/>
                          </a:solidFill>
                          <a:effectLst/>
                          <a:latin typeface="Calibri" panose="020F0502020204030204" pitchFamily="34" charset="0"/>
                        </a:rPr>
                        <a:t>-24.83%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4545"/>
                    </a:solidFill>
                  </a:tcPr>
                </a:tc>
                <a:tc>
                  <a:txBody>
                    <a:bodyPr/>
                    <a:lstStyle/>
                    <a:p>
                      <a:pPr algn="ctr" fontAlgn="ctr"/>
                      <a:r>
                        <a:rPr lang="en-US" sz="800" b="0" i="0" u="none" strike="noStrike">
                          <a:solidFill>
                            <a:srgbClr val="000000"/>
                          </a:solidFill>
                          <a:effectLst/>
                          <a:latin typeface="Calibri" panose="020F0502020204030204" pitchFamily="34" charset="0"/>
                        </a:rPr>
                        <a:t>-23.38%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5050"/>
                    </a:solidFill>
                  </a:tcPr>
                </a:tc>
                <a:tc>
                  <a:txBody>
                    <a:bodyPr/>
                    <a:lstStyle/>
                    <a:p>
                      <a:pPr algn="ctr" fontAlgn="ctr"/>
                      <a:r>
                        <a:rPr lang="en-US" sz="800" b="0" i="0" u="none" strike="noStrike">
                          <a:solidFill>
                            <a:srgbClr val="000000"/>
                          </a:solidFill>
                          <a:effectLst/>
                          <a:latin typeface="Calibri" panose="020F0502020204030204" pitchFamily="34" charset="0"/>
                        </a:rPr>
                        <a:t>-18.79%</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7272"/>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Brazilian Real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7.24%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5F2E3"/>
                    </a:solidFill>
                  </a:tcPr>
                </a:tc>
                <a:tc>
                  <a:txBody>
                    <a:bodyPr/>
                    <a:lstStyle/>
                    <a:p>
                      <a:pPr algn="ctr" fontAlgn="ctr"/>
                      <a:r>
                        <a:rPr lang="en-US" sz="800" b="0" i="0" u="none" strike="noStrike">
                          <a:solidFill>
                            <a:srgbClr val="000000"/>
                          </a:solidFill>
                          <a:effectLst/>
                          <a:latin typeface="Calibri" panose="020F0502020204030204" pitchFamily="34" charset="0"/>
                        </a:rPr>
                        <a:t>3.48%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EBF9F2"/>
                    </a:solidFill>
                  </a:tcPr>
                </a:tc>
                <a:tc>
                  <a:txBody>
                    <a:bodyPr/>
                    <a:lstStyle/>
                    <a:p>
                      <a:pPr algn="ctr" fontAlgn="ctr"/>
                      <a:r>
                        <a:rPr lang="en-US" sz="800" b="0" i="0" u="none" strike="noStrike">
                          <a:solidFill>
                            <a:srgbClr val="000000"/>
                          </a:solidFill>
                          <a:effectLst/>
                          <a:latin typeface="Calibri" panose="020F0502020204030204" pitchFamily="34" charset="0"/>
                        </a:rPr>
                        <a:t>-8.21%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1C1"/>
                    </a:solidFill>
                  </a:tcPr>
                </a:tc>
                <a:tc>
                  <a:txBody>
                    <a:bodyPr/>
                    <a:lstStyle/>
                    <a:p>
                      <a:pPr algn="ctr" fontAlgn="ctr"/>
                      <a:r>
                        <a:rPr lang="en-US" sz="800" b="0" i="0" u="none" strike="noStrike">
                          <a:solidFill>
                            <a:srgbClr val="000000"/>
                          </a:solidFill>
                          <a:effectLst/>
                          <a:latin typeface="Calibri" panose="020F0502020204030204" pitchFamily="34" charset="0"/>
                        </a:rPr>
                        <a:t>-6.87%</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BCB"/>
                    </a:solidFill>
                  </a:tcPr>
                </a:tc>
                <a:tc>
                  <a:txBody>
                    <a:bodyPr/>
                    <a:lstStyle/>
                    <a:p>
                      <a:pPr algn="ctr" fontAlgn="ctr"/>
                      <a:r>
                        <a:rPr lang="en-US" sz="800" b="0" i="0" u="none" strike="noStrike">
                          <a:solidFill>
                            <a:srgbClr val="000000"/>
                          </a:solidFill>
                          <a:effectLst/>
                          <a:latin typeface="Calibri" panose="020F0502020204030204" pitchFamily="34" charset="0"/>
                        </a:rPr>
                        <a:t>-10.71%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AEAE"/>
                    </a:solidFill>
                  </a:tcPr>
                </a:tc>
                <a:tc>
                  <a:txBody>
                    <a:bodyPr/>
                    <a:lstStyle/>
                    <a:p>
                      <a:pPr algn="ctr" fontAlgn="ctr"/>
                      <a:r>
                        <a:rPr lang="en-US" sz="800" b="0" i="0" u="none" strike="noStrike">
                          <a:solidFill>
                            <a:srgbClr val="000000"/>
                          </a:solidFill>
                          <a:effectLst/>
                          <a:latin typeface="Calibri" panose="020F0502020204030204" pitchFamily="34" charset="0"/>
                        </a:rPr>
                        <a:t>-19.48%</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6D6D"/>
                    </a:solidFill>
                  </a:tcPr>
                </a:tc>
                <a:tc>
                  <a:txBody>
                    <a:bodyPr/>
                    <a:lstStyle/>
                    <a:p>
                      <a:pPr algn="ctr" fontAlgn="ctr"/>
                      <a:r>
                        <a:rPr lang="en-US" sz="800" b="0" i="0" u="none" strike="noStrike">
                          <a:solidFill>
                            <a:srgbClr val="000000"/>
                          </a:solidFill>
                          <a:effectLst/>
                          <a:latin typeface="Calibri" panose="020F0502020204030204" pitchFamily="34" charset="0"/>
                        </a:rPr>
                        <a:t>-27.27%</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3333"/>
                    </a:solidFill>
                  </a:tcPr>
                </a:tc>
                <a:tc>
                  <a:txBody>
                    <a:bodyPr/>
                    <a:lstStyle/>
                    <a:p>
                      <a:pPr algn="ctr" fontAlgn="ctr"/>
                      <a:r>
                        <a:rPr lang="en-US" sz="800" b="0" i="0" u="none" strike="noStrike">
                          <a:solidFill>
                            <a:srgbClr val="000000"/>
                          </a:solidFill>
                          <a:effectLst/>
                          <a:latin typeface="Calibri" panose="020F0502020204030204" pitchFamily="34" charset="0"/>
                        </a:rPr>
                        <a:t>-18.23%</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7676"/>
                    </a:solidFill>
                  </a:tcPr>
                </a:tc>
                <a:tc>
                  <a:txBody>
                    <a:bodyPr/>
                    <a:lstStyle/>
                    <a:p>
                      <a:pPr algn="ctr" fontAlgn="ctr"/>
                      <a:r>
                        <a:rPr lang="en-US" sz="800" b="0" i="0" u="none" strike="noStrike">
                          <a:solidFill>
                            <a:srgbClr val="000000"/>
                          </a:solidFill>
                          <a:effectLst/>
                          <a:latin typeface="Calibri" panose="020F0502020204030204" pitchFamily="34" charset="0"/>
                        </a:rPr>
                        <a:t>-6.75%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CCC"/>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83315">
                <a:tc>
                  <a:txBody>
                    <a:bodyPr/>
                    <a:lstStyle/>
                    <a:p>
                      <a:pPr algn="l" fontAlgn="ctr"/>
                      <a:r>
                        <a:rPr lang="en-US" sz="800" b="1" i="0" u="none" strike="noStrike">
                          <a:solidFill>
                            <a:srgbClr val="000000"/>
                          </a:solidFill>
                          <a:effectLst/>
                          <a:latin typeface="Calibri" panose="020F0502020204030204" pitchFamily="34" charset="0"/>
                        </a:rPr>
                        <a:t>Thai Baht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0.48%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DFFFE"/>
                    </a:solidFill>
                  </a:tcPr>
                </a:tc>
                <a:tc>
                  <a:txBody>
                    <a:bodyPr/>
                    <a:lstStyle/>
                    <a:p>
                      <a:pPr algn="ctr" fontAlgn="ctr"/>
                      <a:r>
                        <a:rPr lang="en-US" sz="800" b="0" i="0" u="none" strike="noStrike">
                          <a:solidFill>
                            <a:srgbClr val="000000"/>
                          </a:solidFill>
                          <a:effectLst/>
                          <a:latin typeface="Calibri" panose="020F0502020204030204" pitchFamily="34" charset="0"/>
                        </a:rPr>
                        <a:t>-2.58%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BEB"/>
                    </a:solidFill>
                  </a:tcPr>
                </a:tc>
                <a:tc>
                  <a:txBody>
                    <a:bodyPr/>
                    <a:lstStyle/>
                    <a:p>
                      <a:pPr algn="ctr" fontAlgn="ctr"/>
                      <a:r>
                        <a:rPr lang="en-US" sz="800" b="0" i="0" u="none" strike="noStrike">
                          <a:solidFill>
                            <a:srgbClr val="000000"/>
                          </a:solidFill>
                          <a:effectLst/>
                          <a:latin typeface="Calibri" panose="020F0502020204030204" pitchFamily="34" charset="0"/>
                        </a:rPr>
                        <a:t>-8.31%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0C0"/>
                    </a:solidFill>
                  </a:tcPr>
                </a:tc>
                <a:tc>
                  <a:txBody>
                    <a:bodyPr/>
                    <a:lstStyle/>
                    <a:p>
                      <a:pPr algn="ctr" fontAlgn="ctr"/>
                      <a:r>
                        <a:rPr lang="en-US" sz="800" b="0" i="0" u="none" strike="noStrike">
                          <a:solidFill>
                            <a:srgbClr val="000000"/>
                          </a:solidFill>
                          <a:effectLst/>
                          <a:latin typeface="Calibri" panose="020F0502020204030204" pitchFamily="34" charset="0"/>
                        </a:rPr>
                        <a:t>-5.44%</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6D6"/>
                    </a:solidFill>
                  </a:tcPr>
                </a:tc>
                <a:tc>
                  <a:txBody>
                    <a:bodyPr/>
                    <a:lstStyle/>
                    <a:p>
                      <a:pPr algn="ctr" fontAlgn="ctr"/>
                      <a:r>
                        <a:rPr lang="en-US" sz="800" b="0" i="0" u="none" strike="noStrike">
                          <a:solidFill>
                            <a:srgbClr val="000000"/>
                          </a:solidFill>
                          <a:effectLst/>
                          <a:latin typeface="Calibri" panose="020F0502020204030204" pitchFamily="34" charset="0"/>
                        </a:rPr>
                        <a:t>-3.62%</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E3E3"/>
                    </a:solidFill>
                  </a:tcPr>
                </a:tc>
                <a:tc>
                  <a:txBody>
                    <a:bodyPr/>
                    <a:lstStyle/>
                    <a:p>
                      <a:pPr algn="ctr" fontAlgn="ctr"/>
                      <a:r>
                        <a:rPr lang="en-US" sz="800" b="0" i="0" u="none" strike="noStrike">
                          <a:solidFill>
                            <a:srgbClr val="000000"/>
                          </a:solidFill>
                          <a:effectLst/>
                          <a:latin typeface="Calibri" panose="020F0502020204030204" pitchFamily="34" charset="0"/>
                        </a:rPr>
                        <a:t>-4.71%</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DBDB"/>
                    </a:solidFill>
                  </a:tcPr>
                </a:tc>
                <a:tc>
                  <a:txBody>
                    <a:bodyPr/>
                    <a:lstStyle/>
                    <a:p>
                      <a:pPr algn="ctr" fontAlgn="ctr"/>
                      <a:r>
                        <a:rPr lang="en-US" sz="800" b="0" i="0" u="none" strike="noStrike">
                          <a:solidFill>
                            <a:srgbClr val="000000"/>
                          </a:solidFill>
                          <a:effectLst/>
                          <a:latin typeface="Calibri" panose="020F0502020204030204" pitchFamily="34" charset="0"/>
                        </a:rPr>
                        <a:t>-6.90%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CBCB"/>
                    </a:solidFill>
                  </a:tcPr>
                </a:tc>
                <a:tc>
                  <a:txBody>
                    <a:bodyPr/>
                    <a:lstStyle/>
                    <a:p>
                      <a:pPr algn="ctr" fontAlgn="ctr"/>
                      <a:r>
                        <a:rPr lang="en-US" sz="800" b="0" i="0" u="none" strike="noStrike">
                          <a:solidFill>
                            <a:srgbClr val="000000"/>
                          </a:solidFill>
                          <a:effectLst/>
                          <a:latin typeface="Calibri" panose="020F0502020204030204" pitchFamily="34" charset="0"/>
                        </a:rPr>
                        <a:t>-0.30%</a:t>
                      </a:r>
                    </a:p>
                  </a:txBody>
                  <a:tcPr marL="0" marR="0" marT="0" marB="0" anchor="ctr">
                    <a:lnL>
                      <a:noFill/>
                    </a:lnL>
                    <a:lnR>
                      <a:noFill/>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FFFCFC"/>
                    </a:solidFill>
                  </a:tcPr>
                </a:tc>
                <a:tc>
                  <a:txBody>
                    <a:bodyPr/>
                    <a:lstStyle/>
                    <a:p>
                      <a:pPr algn="ctr" fontAlgn="ctr"/>
                      <a:r>
                        <a:rPr lang="en-US" sz="800" b="0" i="0" u="none" strike="noStrike">
                          <a:solidFill>
                            <a:srgbClr val="000000"/>
                          </a:solidFill>
                          <a:effectLst/>
                          <a:latin typeface="Calibri" panose="020F0502020204030204" pitchFamily="34" charset="0"/>
                        </a:rPr>
                        <a:t>6.66%</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D9F4E5"/>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2479">
                <a:tc>
                  <a:txBody>
                    <a:bodyPr/>
                    <a:lstStyle/>
                    <a:p>
                      <a:pPr algn="l" fontAlgn="ctr"/>
                      <a:r>
                        <a:rPr lang="en-US" sz="800" b="1" i="0" u="none" strike="noStrike">
                          <a:solidFill>
                            <a:srgbClr val="000000"/>
                          </a:solidFill>
                          <a:effectLst/>
                          <a:latin typeface="Calibri" panose="020F0502020204030204" pitchFamily="34" charset="0"/>
                        </a:rPr>
                        <a:t>South African Rand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800" b="0" i="0" u="none" strike="noStrike">
                          <a:solidFill>
                            <a:srgbClr val="000000"/>
                          </a:solidFill>
                          <a:effectLst/>
                          <a:latin typeface="Calibri" panose="020F0502020204030204" pitchFamily="34" charset="0"/>
                        </a:rPr>
                        <a:t>5.25%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F6EB"/>
                    </a:solidFill>
                  </a:tcPr>
                </a:tc>
                <a:tc>
                  <a:txBody>
                    <a:bodyPr/>
                    <a:lstStyle/>
                    <a:p>
                      <a:pPr algn="ctr" fontAlgn="ctr"/>
                      <a:r>
                        <a:rPr lang="en-US" sz="800" b="0" i="0" u="none" strike="noStrike">
                          <a:solidFill>
                            <a:srgbClr val="000000"/>
                          </a:solidFill>
                          <a:effectLst/>
                          <a:latin typeface="Calibri" panose="020F0502020204030204" pitchFamily="34" charset="0"/>
                        </a:rPr>
                        <a:t>-1.96%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0F0"/>
                    </a:solidFill>
                  </a:tcPr>
                </a:tc>
                <a:tc>
                  <a:txBody>
                    <a:bodyPr/>
                    <a:lstStyle/>
                    <a:p>
                      <a:pPr algn="ctr" fontAlgn="ctr"/>
                      <a:r>
                        <a:rPr lang="en-US" sz="800" b="0" i="0" u="none" strike="noStrike">
                          <a:solidFill>
                            <a:srgbClr val="000000"/>
                          </a:solidFill>
                          <a:effectLst/>
                          <a:latin typeface="Calibri" panose="020F0502020204030204" pitchFamily="34" charset="0"/>
                        </a:rPr>
                        <a:t>-10.14%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B3B3"/>
                    </a:solidFill>
                  </a:tcPr>
                </a:tc>
                <a:tc>
                  <a:txBody>
                    <a:bodyPr/>
                    <a:lstStyle/>
                    <a:p>
                      <a:pPr algn="ctr" fontAlgn="ctr"/>
                      <a:r>
                        <a:rPr lang="en-US" sz="800" b="0" i="0" u="none" strike="noStrike">
                          <a:solidFill>
                            <a:srgbClr val="000000"/>
                          </a:solidFill>
                          <a:effectLst/>
                          <a:latin typeface="Calibri" panose="020F0502020204030204" pitchFamily="34" charset="0"/>
                        </a:rPr>
                        <a:t>-15.43%</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D9D9D9"/>
                      </a:solidFill>
                      <a:prstDash val="solid"/>
                      <a:round/>
                      <a:headEnd type="none" w="med" len="med"/>
                      <a:tailEnd type="none" w="med" len="med"/>
                    </a:lnT>
                    <a:lnB>
                      <a:noFill/>
                    </a:lnB>
                    <a:solidFill>
                      <a:srgbClr val="FF8B8B"/>
                    </a:solidFill>
                  </a:tcPr>
                </a:tc>
                <a:tc>
                  <a:txBody>
                    <a:bodyPr/>
                    <a:lstStyle/>
                    <a:p>
                      <a:pPr algn="ctr" fontAlgn="ctr"/>
                      <a:r>
                        <a:rPr lang="en-US" sz="800" b="0" i="0" u="none" strike="noStrike">
                          <a:solidFill>
                            <a:srgbClr val="000000"/>
                          </a:solidFill>
                          <a:effectLst/>
                          <a:latin typeface="Calibri" panose="020F0502020204030204" pitchFamily="34" charset="0"/>
                        </a:rPr>
                        <a:t>-21.66%</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5D5D"/>
                    </a:solidFill>
                  </a:tcPr>
                </a:tc>
                <a:tc>
                  <a:txBody>
                    <a:bodyPr/>
                    <a:lstStyle/>
                    <a:p>
                      <a:pPr algn="ctr" fontAlgn="ctr"/>
                      <a:r>
                        <a:rPr lang="en-US" sz="800" b="0" i="0" u="none" strike="noStrike">
                          <a:solidFill>
                            <a:srgbClr val="000000"/>
                          </a:solidFill>
                          <a:effectLst/>
                          <a:latin typeface="Calibri" panose="020F0502020204030204" pitchFamily="34" charset="0"/>
                        </a:rPr>
                        <a:t>-21.68%</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5C5C"/>
                    </a:solidFill>
                  </a:tcPr>
                </a:tc>
                <a:tc>
                  <a:txBody>
                    <a:bodyPr/>
                    <a:lstStyle/>
                    <a:p>
                      <a:pPr algn="ctr" fontAlgn="ctr"/>
                      <a:r>
                        <a:rPr lang="en-US" sz="800" b="0" i="0" u="none" strike="noStrike">
                          <a:solidFill>
                            <a:srgbClr val="000000"/>
                          </a:solidFill>
                          <a:effectLst/>
                          <a:latin typeface="Calibri" panose="020F0502020204030204" pitchFamily="34" charset="0"/>
                        </a:rPr>
                        <a:t>-34.11%</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0000"/>
                    </a:solidFill>
                  </a:tcPr>
                </a:tc>
                <a:tc>
                  <a:txBody>
                    <a:bodyPr/>
                    <a:lstStyle/>
                    <a:p>
                      <a:pPr algn="ctr" fontAlgn="ctr"/>
                      <a:r>
                        <a:rPr lang="en-US" sz="800" b="0" i="0" u="none" strike="noStrike">
                          <a:solidFill>
                            <a:srgbClr val="000000"/>
                          </a:solidFill>
                          <a:effectLst/>
                          <a:latin typeface="Calibri" panose="020F0502020204030204" pitchFamily="34" charset="0"/>
                        </a:rPr>
                        <a:t>-26.46%</a:t>
                      </a:r>
                    </a:p>
                  </a:txBody>
                  <a:tcPr marL="0" marR="0" marT="0" marB="0" anchor="ctr">
                    <a:lnL>
                      <a:noFill/>
                    </a:lnL>
                    <a:lnR>
                      <a:noFill/>
                    </a:lnR>
                    <a:lnT w="6350" cap="flat" cmpd="sng" algn="ctr">
                      <a:solidFill>
                        <a:srgbClr val="D9D9D9"/>
                      </a:solidFill>
                      <a:prstDash val="solid"/>
                      <a:round/>
                      <a:headEnd type="none" w="med" len="med"/>
                      <a:tailEnd type="none" w="med" len="med"/>
                    </a:lnT>
                    <a:lnB>
                      <a:noFill/>
                    </a:lnB>
                    <a:solidFill>
                      <a:srgbClr val="FF3939"/>
                    </a:solidFill>
                  </a:tcPr>
                </a:tc>
                <a:tc>
                  <a:txBody>
                    <a:bodyPr/>
                    <a:lstStyle/>
                    <a:p>
                      <a:pPr algn="ctr" fontAlgn="ctr"/>
                      <a:r>
                        <a:rPr lang="en-US" sz="800" b="0" i="0" u="none" strike="noStrike" dirty="0">
                          <a:solidFill>
                            <a:srgbClr val="000000"/>
                          </a:solidFill>
                          <a:effectLst/>
                          <a:latin typeface="Calibri" panose="020F0502020204030204" pitchFamily="34" charset="0"/>
                        </a:rPr>
                        <a:t>-19.51%</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a:noFill/>
                    </a:lnB>
                    <a:solidFill>
                      <a:srgbClr val="FF6D6D"/>
                    </a:solid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bl>
          </a:graphicData>
        </a:graphic>
      </p:graphicFrame>
      <p:cxnSp>
        <p:nvCxnSpPr>
          <p:cNvPr id="15" name="Straight Arrow Connector 14"/>
          <p:cNvCxnSpPr/>
          <p:nvPr/>
        </p:nvCxnSpPr>
        <p:spPr>
          <a:xfrm>
            <a:off x="5872183" y="5175983"/>
            <a:ext cx="212223" cy="0"/>
          </a:xfrm>
          <a:prstGeom prst="straightConnector1">
            <a:avLst/>
          </a:prstGeom>
          <a:ln w="47625">
            <a:tailEnd type="triangle"/>
          </a:ln>
        </p:spPr>
        <p:style>
          <a:lnRef idx="1">
            <a:schemeClr val="accent1"/>
          </a:lnRef>
          <a:fillRef idx="0">
            <a:schemeClr val="accent1"/>
          </a:fillRef>
          <a:effectRef idx="0">
            <a:schemeClr val="accent1"/>
          </a:effectRef>
          <a:fontRef idx="minor">
            <a:schemeClr val="tx1"/>
          </a:fontRef>
        </p:style>
      </p:cxnSp>
      <p:sp>
        <p:nvSpPr>
          <p:cNvPr id="16" name="TextBox 3"/>
          <p:cNvSpPr txBox="1"/>
          <p:nvPr/>
        </p:nvSpPr>
        <p:spPr>
          <a:xfrm>
            <a:off x="7570643" y="3366644"/>
            <a:ext cx="1392382" cy="1026558"/>
          </a:xfrm>
          <a:prstGeom prst="rect">
            <a:avLst/>
          </a:prstGeom>
          <a:solidFill>
            <a:srgbClr val="FF0000"/>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solidFill>
                  <a:schemeClr val="bg1"/>
                </a:solidFill>
              </a:rPr>
              <a:t>If you are a Japanese investor that bought property in the US</a:t>
            </a:r>
            <a:r>
              <a:rPr lang="en-US" sz="800" baseline="0" dirty="0">
                <a:solidFill>
                  <a:schemeClr val="bg1"/>
                </a:solidFill>
              </a:rPr>
              <a:t> 3 years ago, you have seen over 20% return due to the decline in the Yen versus the dollar.</a:t>
            </a:r>
          </a:p>
          <a:p>
            <a:endParaRPr lang="en-US" sz="1100" dirty="0">
              <a:solidFill>
                <a:schemeClr val="bg1"/>
              </a:solidFill>
            </a:endParaRPr>
          </a:p>
        </p:txBody>
      </p:sp>
    </p:spTree>
    <p:extLst>
      <p:ext uri="{BB962C8B-B14F-4D97-AF65-F5344CB8AC3E}">
        <p14:creationId xmlns:p14="http://schemas.microsoft.com/office/powerpoint/2010/main" val="891284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Synopsis</a:t>
            </a:r>
            <a:endParaRPr lang="en-US" dirty="0"/>
          </a:p>
        </p:txBody>
      </p:sp>
      <p:pic>
        <p:nvPicPr>
          <p:cNvPr id="17410" name="Picture 2" descr="CoStar Group - Home"/>
          <p:cNvPicPr>
            <a:picLocks noChangeAspect="1" noChangeArrowheads="1"/>
          </p:cNvPicPr>
          <p:nvPr/>
        </p:nvPicPr>
        <p:blipFill>
          <a:blip r:embed="rId2" cstate="print"/>
          <a:srcRect/>
          <a:stretch>
            <a:fillRect/>
          </a:stretch>
        </p:blipFill>
        <p:spPr bwMode="auto">
          <a:xfrm>
            <a:off x="1111626" y="4739594"/>
            <a:ext cx="945776" cy="574221"/>
          </a:xfrm>
          <a:prstGeom prst="rect">
            <a:avLst/>
          </a:prstGeom>
          <a:noFill/>
        </p:spPr>
      </p:pic>
      <p:pic>
        <p:nvPicPr>
          <p:cNvPr id="17412" name="Picture 4" descr="http://ts1.mm.bing.net/th?id=HN.608036583173783750&amp;w=250&amp;h=180&amp;c=7&amp;rs=1&amp;cb=2&amp;pid=1.7"/>
          <p:cNvPicPr>
            <a:picLocks noChangeAspect="1" noChangeArrowheads="1"/>
          </p:cNvPicPr>
          <p:nvPr/>
        </p:nvPicPr>
        <p:blipFill>
          <a:blip r:embed="rId3" cstate="print"/>
          <a:srcRect/>
          <a:stretch>
            <a:fillRect/>
          </a:stretch>
        </p:blipFill>
        <p:spPr bwMode="auto">
          <a:xfrm>
            <a:off x="5192094" y="4485767"/>
            <a:ext cx="994061" cy="715724"/>
          </a:xfrm>
          <a:prstGeom prst="rect">
            <a:avLst/>
          </a:prstGeom>
          <a:noFill/>
        </p:spPr>
      </p:pic>
      <p:pic>
        <p:nvPicPr>
          <p:cNvPr id="17414" name="Picture 6" descr="http://ts1.mm.bing.net/th?id=HN.608003125383529556&amp;w=314&amp;h=174&amp;c=7&amp;rs=1&amp;pid=1.7"/>
          <p:cNvPicPr>
            <a:picLocks noChangeAspect="1" noChangeArrowheads="1"/>
          </p:cNvPicPr>
          <p:nvPr/>
        </p:nvPicPr>
        <p:blipFill>
          <a:blip r:embed="rId4" cstate="print"/>
          <a:srcRect/>
          <a:stretch>
            <a:fillRect/>
          </a:stretch>
        </p:blipFill>
        <p:spPr bwMode="auto">
          <a:xfrm>
            <a:off x="6539785" y="4191016"/>
            <a:ext cx="1524000" cy="844510"/>
          </a:xfrm>
          <a:prstGeom prst="rect">
            <a:avLst/>
          </a:prstGeom>
          <a:noFill/>
        </p:spPr>
      </p:pic>
      <p:pic>
        <p:nvPicPr>
          <p:cNvPr id="17416" name="Picture 8" descr="International Real Estate Listings"/>
          <p:cNvPicPr>
            <a:picLocks noChangeAspect="1" noChangeArrowheads="1"/>
          </p:cNvPicPr>
          <p:nvPr/>
        </p:nvPicPr>
        <p:blipFill>
          <a:blip r:embed="rId5" cstate="print"/>
          <a:srcRect/>
          <a:stretch>
            <a:fillRect/>
          </a:stretch>
        </p:blipFill>
        <p:spPr bwMode="auto">
          <a:xfrm>
            <a:off x="790579" y="3429000"/>
            <a:ext cx="1143000" cy="1017896"/>
          </a:xfrm>
          <a:prstGeom prst="rect">
            <a:avLst/>
          </a:prstGeom>
          <a:noFill/>
        </p:spPr>
      </p:pic>
      <p:pic>
        <p:nvPicPr>
          <p:cNvPr id="17418" name="Picture 10" descr="realtor International"/>
          <p:cNvPicPr>
            <a:picLocks noChangeAspect="1" noChangeArrowheads="1"/>
          </p:cNvPicPr>
          <p:nvPr/>
        </p:nvPicPr>
        <p:blipFill>
          <a:blip r:embed="rId6" cstate="print"/>
          <a:srcRect/>
          <a:stretch>
            <a:fillRect/>
          </a:stretch>
        </p:blipFill>
        <p:spPr bwMode="auto">
          <a:xfrm>
            <a:off x="2576322" y="5104265"/>
            <a:ext cx="1905000" cy="390526"/>
          </a:xfrm>
          <a:prstGeom prst="rect">
            <a:avLst/>
          </a:prstGeom>
          <a:noFill/>
        </p:spPr>
      </p:pic>
      <p:pic>
        <p:nvPicPr>
          <p:cNvPr id="17420" name="Picture 12" descr="http://www.eurorealestateagent.com/images/logo.gif"/>
          <p:cNvPicPr>
            <a:picLocks noChangeAspect="1" noChangeArrowheads="1"/>
          </p:cNvPicPr>
          <p:nvPr/>
        </p:nvPicPr>
        <p:blipFill>
          <a:blip r:embed="rId7" cstate="print"/>
          <a:srcRect/>
          <a:stretch>
            <a:fillRect/>
          </a:stretch>
        </p:blipFill>
        <p:spPr bwMode="auto">
          <a:xfrm>
            <a:off x="989014" y="5753100"/>
            <a:ext cx="2058988" cy="433471"/>
          </a:xfrm>
          <a:prstGeom prst="rect">
            <a:avLst/>
          </a:prstGeom>
          <a:noFill/>
        </p:spPr>
      </p:pic>
      <p:pic>
        <p:nvPicPr>
          <p:cNvPr id="17422" name="Picture 14" descr="www.mondinion.com"/>
          <p:cNvPicPr>
            <a:picLocks noChangeAspect="1" noChangeArrowheads="1"/>
          </p:cNvPicPr>
          <p:nvPr/>
        </p:nvPicPr>
        <p:blipFill>
          <a:blip r:embed="rId8" cstate="print"/>
          <a:srcRect/>
          <a:stretch>
            <a:fillRect/>
          </a:stretch>
        </p:blipFill>
        <p:spPr bwMode="auto">
          <a:xfrm>
            <a:off x="2467603" y="4197326"/>
            <a:ext cx="2659112" cy="838200"/>
          </a:xfrm>
          <a:prstGeom prst="rect">
            <a:avLst/>
          </a:prstGeom>
          <a:noFill/>
        </p:spPr>
      </p:pic>
      <p:pic>
        <p:nvPicPr>
          <p:cNvPr id="17424" name="Picture 16" descr="south america real estate property listings property classifieds sell your property for sale by owner realtors agents brokers affortable real estate luxury real estate realestate directory catalog search engine"/>
          <p:cNvPicPr>
            <a:picLocks noChangeAspect="1" noChangeArrowheads="1"/>
          </p:cNvPicPr>
          <p:nvPr/>
        </p:nvPicPr>
        <p:blipFill>
          <a:blip r:embed="rId9" cstate="print"/>
          <a:srcRect/>
          <a:stretch>
            <a:fillRect/>
          </a:stretch>
        </p:blipFill>
        <p:spPr bwMode="auto">
          <a:xfrm>
            <a:off x="4252482" y="5623914"/>
            <a:ext cx="1597313" cy="563339"/>
          </a:xfrm>
          <a:prstGeom prst="rect">
            <a:avLst/>
          </a:prstGeom>
          <a:noFill/>
        </p:spPr>
      </p:pic>
      <p:pic>
        <p:nvPicPr>
          <p:cNvPr id="17426" name="Picture 18" descr="http://www.indiaproperties.com/images/india-properties-logo.jpg"/>
          <p:cNvPicPr>
            <a:picLocks noChangeAspect="1" noChangeArrowheads="1"/>
          </p:cNvPicPr>
          <p:nvPr/>
        </p:nvPicPr>
        <p:blipFill>
          <a:blip r:embed="rId10" cstate="print"/>
          <a:srcRect/>
          <a:stretch>
            <a:fillRect/>
          </a:stretch>
        </p:blipFill>
        <p:spPr bwMode="auto">
          <a:xfrm>
            <a:off x="6329170" y="5345112"/>
            <a:ext cx="2143125" cy="447675"/>
          </a:xfrm>
          <a:prstGeom prst="rect">
            <a:avLst/>
          </a:prstGeom>
          <a:noFill/>
        </p:spPr>
      </p:pic>
      <p:pic>
        <p:nvPicPr>
          <p:cNvPr id="17428" name="Picture 20" descr="http://ts3.mm.bing.net/th?id=HN.608017865706900027&amp;w=143&amp;h=44&amp;c=7&amp;rs=1&amp;pid=1.7"/>
          <p:cNvPicPr>
            <a:picLocks noChangeAspect="1" noChangeArrowheads="1"/>
          </p:cNvPicPr>
          <p:nvPr/>
        </p:nvPicPr>
        <p:blipFill>
          <a:blip r:embed="rId11" cstate="print"/>
          <a:srcRect/>
          <a:stretch>
            <a:fillRect/>
          </a:stretch>
        </p:blipFill>
        <p:spPr bwMode="auto">
          <a:xfrm>
            <a:off x="2681099" y="3499936"/>
            <a:ext cx="1362075" cy="419101"/>
          </a:xfrm>
          <a:prstGeom prst="rect">
            <a:avLst/>
          </a:prstGeom>
          <a:noFill/>
        </p:spPr>
      </p:pic>
      <p:pic>
        <p:nvPicPr>
          <p:cNvPr id="14" name="Picture 2" descr="F:\RM - Logos\Final Logos\RealtyMetrix_RGB_full_logo.png"/>
          <p:cNvPicPr>
            <a:picLocks noChangeAspect="1" noChangeArrowheads="1"/>
          </p:cNvPicPr>
          <p:nvPr/>
        </p:nvPicPr>
        <p:blipFill>
          <a:blip r:embed="rId12" cstate="print"/>
          <a:srcRect/>
          <a:stretch>
            <a:fillRect/>
          </a:stretch>
        </p:blipFill>
        <p:spPr bwMode="auto">
          <a:xfrm>
            <a:off x="7924801" y="6019800"/>
            <a:ext cx="2185987" cy="387350"/>
          </a:xfrm>
          <a:prstGeom prst="rect">
            <a:avLst/>
          </a:prstGeom>
          <a:noFill/>
        </p:spPr>
      </p:pic>
      <p:pic>
        <p:nvPicPr>
          <p:cNvPr id="16" name="Picture 2" descr="F:\RM - Logos\Final Logos\RealtyMetrix_RGB_full_logo.png"/>
          <p:cNvPicPr>
            <a:picLocks noChangeAspect="1" noChangeArrowheads="1"/>
          </p:cNvPicPr>
          <p:nvPr/>
        </p:nvPicPr>
        <p:blipFill>
          <a:blip r:embed="rId12" cstate="print"/>
          <a:srcRect/>
          <a:stretch>
            <a:fillRect/>
          </a:stretch>
        </p:blipFill>
        <p:spPr bwMode="auto">
          <a:xfrm>
            <a:off x="6818389" y="3777603"/>
            <a:ext cx="1245396" cy="220680"/>
          </a:xfrm>
          <a:prstGeom prst="rect">
            <a:avLst/>
          </a:prstGeom>
          <a:noFill/>
        </p:spPr>
      </p:pic>
      <p:pic>
        <p:nvPicPr>
          <p:cNvPr id="7" name="Content Placeholder 6"/>
          <p:cNvPicPr>
            <a:picLocks noGrp="1" noChangeAspect="1"/>
          </p:cNvPicPr>
          <p:nvPr>
            <p:ph idx="1"/>
          </p:nvPr>
        </p:nvPicPr>
        <p:blipFill>
          <a:blip r:embed="rId13"/>
          <a:stretch>
            <a:fillRect/>
          </a:stretch>
        </p:blipFill>
        <p:spPr>
          <a:xfrm>
            <a:off x="4742976" y="2981178"/>
            <a:ext cx="1255520" cy="1255520"/>
          </a:xfrm>
          <a:prstGeom prst="rect">
            <a:avLst/>
          </a:prstGeom>
        </p:spPr>
      </p:pic>
      <p:pic>
        <p:nvPicPr>
          <p:cNvPr id="8" name="Picture 7"/>
          <p:cNvPicPr>
            <a:picLocks noChangeAspect="1"/>
          </p:cNvPicPr>
          <p:nvPr/>
        </p:nvPicPr>
        <p:blipFill>
          <a:blip r:embed="rId14"/>
          <a:stretch>
            <a:fillRect/>
          </a:stretch>
        </p:blipFill>
        <p:spPr>
          <a:xfrm>
            <a:off x="8724900" y="5259047"/>
            <a:ext cx="942975" cy="471488"/>
          </a:xfrm>
          <a:prstGeom prst="rect">
            <a:avLst/>
          </a:prstGeom>
        </p:spPr>
      </p:pic>
      <p:sp>
        <p:nvSpPr>
          <p:cNvPr id="9" name="AutoShape 6" descr="data:image/jpeg;base64,/9j/4AAQSkZJRgABAQAAAQABAAD/2wCEAAkGBhQSEBQPEhAQFBUUFhgUFBAYFBQXFxUUFxcVFBYXEhUYHCYgFxskGhQVHy8gIycrOC0xFx4xNzAqOCYrLDUBCQoKDgwOGA8PGjUlHiQ1NCw1LSwsLyosLCksKTAsMCwsLCwtLzUpLCwsLCwpLCwsLCwsLCwsLCwpKSksLCksLP/AABEIAGQA3AMBIgACEQEDEQH/xAAcAAEAAgIDAQAAAAAAAAAAAAAABgcBBQIECAP/xABNEAABAwIDBAMGEQoGAwAAAAABAAIDBBEFEiEGBzFBE1FhFCJxc5GxFiUyNDVScnSBg5KTsrPB0dIVFyMzVFVigqHhJEJDU5TTpMLD/8QAGQEBAQEBAQEAAAAAAAAAAAAAAAQDAgEF/8QAKxEAAwACAQIFBAEFAQAAAAAAAAECAxESITEEEzNBUSIyofA0QlJxkdEU/9oADAMBAAIRAxEAPwC8UREARYul0BCtrnnujifUN5nrctL0h9s7yn71KdocClmmzsDbZQNXW1F/vWs9CdR1M+WEJbmuTJjWU5fE5gdlLmkB3VcLW7NYG+ma4Oc05iLBpuNL6nQa6gcODG3udVum8Fle7etFOuuwiIvD0IiIAiIgCIiAIiIAiIgCIiAIiIAiIgCIiALBWVgoCE4tjUzZ5GtlcAHEAaaDTsWMKxqZ08bXSuILgCNNR5FwxfC5XTyubDIQXEghpsRpwWMJwuVs8TnQyAB4JJabAdqEn1cjYbTYrLHPlZI5oyA2FuJJ7Oxan8v1H+8/+n3LZ7UUEj58zInuGQC4aSL6rT/kib/Yl+QfuQ9rlyZYzeCyuLOC5IVC6XUP2twrEnOfNRV7Y2hl20xiabuaDezyDqfAqjpd5mKSPZG2rcXPc1jR0cOrnENA9RpqQt8eB2tpoxvKoemj0ZdFXzNn8cDb/lWnLvaGFpF+rNk+xaOu3jYnhsrY6+lhka71MjLszgccjxdpI9qWg+deLFy+1pnrya7ot1FoNk9s6fEIy+FxDm2zwu0ewnhccCDycFtcUgkfC9kUvRSOaQyXKHZHcnZTxWTlp6Zommto7V0uqg22qcYw6Ns5xESxudkLhFG0tcQSMwLTobEXBWr2O2mxbEZ3QR14ZlYZHPdHHawLW6AM43ct1gbnltaMnmSfHXUvO6XUA9DOM/viL/jt/CuhimD4/Ewvjr457a5Gsja8+5DmWJ+FcLGn/Uvz/wAOnb+GWciqXddtvV1FdJS1krnfo3FrHMYwtkY5uYEBoN7E8epWRjtJNLAWU1R0EhIIlyB9gDqMp6xovLxuK4s9m1S2jZXS6ozbHaXF8OnEMlfnDm52SNjjAcLkG4LNCCOHaF39iMQxjEg+RuICKOMhpe6KNxLiM1mtDdbAi5J5rR+HanltaM/OXLjrqXIi1uFxyQU4FTUCV7A4yVBaGAgEm5HBoA8yryo3k1dfVdx4VGxoHGqkF7NGhflOjG8LXBJ6gs5xut69vc0q1PctS6XUEOwte5t3Y5VdJ/CxoYD2AEGyg+N7SYxhU4jmqela7Vj3ta+OQDjY2DmkX1F7hdzi5vU0jmsnHq0Xml1o8AxWSsw+Oos1kk0RcLE5WvNwLX1tdaeDBa8CzZizU3DpLkkm9+DuVhx1yk2F1mp7ps7dfCHoxm9rF8l34lscC2hkmm6NwjAyk6Ag3Fus9qiC3eyPrn+R32Lgnm6bXU7mI7UyxzPjDY7NdYXDr27dVjD9qZZJWRlsdnOANg69j1d8tPjfrmX3Z+xMF9cRe7CDnXLuSHHtoJIZejaGEZQdQSbm/UR1LXejGb2sXyXfiXHa/wBcfyN87lpEFXXJ9S0W8FlcWcFyQqMFeWMAH+Pp/fMX1rV6nK8sbP8Ar6n98xfWtV3he1/vySeJ7yepwo3vEwllRhtS1wF2RulYfavjBeCPIR4CVIw5QfeptdFT0UtMHtM87DG2MEFzWu0c9w/yjLca8SQpMabtaKLaUvZUW7fFHQYnTOaTaR4iePbMk70g/DY/AvSwVB7otkJKirZWOaRBA7MHkaPkA71reuxNyewK/AqPFtO+hj4ZNR1IHvr9ij46LzlQncR6+n97/wD0jU231n0rPjovOVBdx9SxlbMXva0dzkXc4NF+kj5ld4/Qo4v1kXusFdN2NQftEHzjPvVdbV7aNmxbD6WmqMzGTNMzo3nI5z3ABhINnWANx/EpIxunopq1JMp9jonV8eJNLmSsa5rw22WUEZR0g6wOY7Opb8IFlctt9zpJLsUtv7H6el8XJ9NikO4n2Pl98O+riUe39/r6Txcn02KQ7ifY+X3w76EStr+Ov33JV67O/vkr3RYW8NJHSvZE4/wk5nD4Q23wqMbhJmf4tmnSHondpjGcaeBx190FPtvdnDXUMtM22fR8d9B0jDmaCeQOov2rzth+IVFDU9IwvimicWuaRqORZI08QeY/sUwysmJwu4yvhkVPseqlHdvtmhW0MkIaDIB0kJ5iRtyAD26t/mUa2X3z08wDKodzycM+phJ91xZ/N5VYcNQ17Q9jmuadQ4EEEdhHFSubxvbKFU2uhpdg6J8OG00UrCx7IwHMNrtNzobLfrDVlcN7ezpLS0VF+fqP93u+db+Bb7Yvekyvqu5m0hiORz8+drvU20sGjrVBW7FPdyg9NPiJPOxfSy+HxzDaRBjzXVJMmOP75WU1VNTGiLzE8sz9K0ZrW1tk0WMC3zMqamGmFCWGV4YH9K05b87ZNVWO8AemlZ4532LjsGPTOj0/12fan/nx8N69j3zr56Lg213oNw+q7mdSGU9G1+fO1vqi4WsWn2q0P5+o/wB3u+db+BR/faPTMeIj+lIoAB2Ji8PjqE2jzJmuaaR66jdcXXJcIfUjwBc18w+gcXnReUcIiL6qFjXljnTRtbIOLHOeAHDtBN/gXq2c96fAfMvK+zfr2l98Q/WMV3hO1Efie8lq7TbBYgymklZi1ZO5gzdBd7c7R6rLlfqbXNra2soPu1FJJXCKuiEnS2ET3OdlEvISAGz83AXvqB1r0YVQO9fYzuOp7pibaGclwtoI5eLmjqB9UPhHJMGTnuH7nuWOOrRfkEDWNDWNa1oFmtAAAHUAOC+ihO6/bbu6mySO/wARCA2Tre3/ACyDw8D2+EKbKO5ctplM0qW0QDfafSv46L/2KrDdnsjDiFTJDOZA1kXSDIQDmzsbqSDpZxVmb8D6WDx8fmeoduI9fz+9z9bGrsTawNokyJPMkyXHcZQe2qvnGf8AWobV7Efk3GaFjXufFLMx0byACMrgHNdbS4u03HWr2K1uKbPw1EkEsrSXU7+kiIc4WdpxtxGg0KnnPS+59DesM+yNkFlcV8KWvjlzGORj8rixxa4GzhxabcCOpTmxUG/v9fSeLk+mxSDcT7Hy++HfQiUe3+fr6Xxcn02KQ7ivY+X3y/6ESur+Ov33JJ9dljkKN7VbA0teLysyyAWE7LB4HIOPB47HA9ll2sc2oZTVFLTvabVT3RiS4AY5oaW5hzzFwC3QUadTpopaVdGUHtHuaq6e74CKlg5NGWUDtjPqv5SfAo3s9tXVYfJ+he5oB7+ndfIbcQ9h9Se0WIXqAhVxvh2QjlpH1zWhs0Ni54FukjuAQ/rIuCD2W5qzH4jl9ORdya8HH6oJRsZtfHiFP07BlcDlliOpY+1+PMHiCpAqP3ETOFZUMF8pgDiOWZsjQ3+j3q7wp80KLaRtivnKbKh9EWzv7G3/AIzvvW+2KxfCZKrJQ04jmyOOboXM7zTMMx+BUGp7uU9lPiJPOxW5cKUN7f8Aslx5nVJaRMMfx3A2VUzKilDpg8iV3c7nXfpc5uaxgOO4G+qhZT0obMXtETu53Ns/kb8lWe8D2UrPHO+xcdgvZOj8ez7U8lcN7fb5PfOfPWkehsU2QpKmTpZ6WGV9g3O5tzlF7D+pXU/Nzh37BT/I/upIEXzldL3LOK+DDRZZRFydHVxGpbHDJI4gNaxznOPAANJJK8tYFOGVVPI42ayaJzieQD2k38Aur7x7diyrke+Wtrsr3ZuhEt428NGsIIA0Wo/MRSftFV5Y/wAKsw5Ixp7fclyxdtaXYslrrrW7R4DHW00lLKO9eNHc2uGrXt7QbFaXZ3d42jlZIytrntZcCB0t4jcEasAtpfRS5Sv6X9LKF1XVHmOiqqjCMQuRaSBxa9l+9kjNrj3LhYg9oPJejMExqKqgZUQvDmOHwtPNrhycOYWk2u3cU2IPbJKZGSNGXpGEAubxDX3BBseB5arU0W5yKEkw12IRX45JQy/hygXVOS4ypN9GYxFY20uqOtv1qmihiiuMz52kN5lrWvJIHULjyqKbingV8wvxpzYdf6SMmymFXuUp5XZ5ayukd7Z8jXnyuaV849xlK0hzamsaRwIcwEeAhq6nJjWNxv8ABy4t2r0WRdLqBfmjj/eOJfP/ANlh+6CMixxDEiOozX+xT8Y/u/Bvyr4/Jz3mbwWUcLoIZAamQWABuYQdC9/UeoHnryXd3V4d0OFQaayB0zusl7iRfr73KtGdxFJ+0VXhvH+FTOv2bElI2jZNPC1jWNbJE/I8NjsAA4dYGq7pwpUy/wDJxKvk6ZVW/moaaqmYCLtieSOoOeMt/kFSHcRUNNFPHcZmzlxbzAcxljbq70+RfSfcfTPcXvqqxzjxc5zHE+EltyvpR7loIjmira+N3DMyRrD5WtC1d43j4bM1FrJz0dXftTnuWnmbcdHPa44jMw2IPLVo/ot1u728ZXwNY9wFSwWkj4F9v9SMcweJtwN+xSGr2eimpRSTgzR5WtOckudkAAcXDXNcXuOahdRuPpcwfDUVULgbgh4dY9hIuPKspqKjjXt7mjmlXJFjZlXu+DamOKjdRNcHT1Fm9GNS1lwS5w5XtlA5304Ltt3f1dsjscry3qAYHW93xXf2e3cUlI/pmtdLNx7omdnffmW30B7bX7VzPCXtvZ7XKlrRqt0mxjqOmdNM3LNPYlh4xxtvlae03Lj4QOSnywAsrO6d06Z3MqVpFP8AoKwH94/+TH+Fb/YnZvC4KrpKKr6WXI4ZOma/vDbMcoA6hqqDU93KeynxEnnYvo5cVKG+TIceVOkuJZGLboqOpnkqZHVGeVxe60gAueoZdFjCt0NFTzx1DHVGeJwe28gIuOFxl4KcooPNvWtlvlzvegiIszsIiIAiIgCIiAIiIAiIgCIiAIiIAiIgCIiAIiIAiIgPISnu5T2U+Ik87FlF9rN6bPk4vvRf6Ii+KfWCIiAIiIAiIgCIiAIiIAiIgCIiAIiIAiIgCIiAIiIAiIg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 name="Picture 9"/>
          <p:cNvPicPr>
            <a:picLocks noChangeAspect="1"/>
          </p:cNvPicPr>
          <p:nvPr/>
        </p:nvPicPr>
        <p:blipFill>
          <a:blip r:embed="rId15"/>
          <a:stretch>
            <a:fillRect/>
          </a:stretch>
        </p:blipFill>
        <p:spPr>
          <a:xfrm>
            <a:off x="8472295" y="4325112"/>
            <a:ext cx="765223" cy="347829"/>
          </a:xfrm>
          <a:prstGeom prst="rect">
            <a:avLst/>
          </a:prstGeom>
        </p:spPr>
      </p:pic>
      <p:pic>
        <p:nvPicPr>
          <p:cNvPr id="11" name="Picture 10"/>
          <p:cNvPicPr>
            <a:picLocks noChangeAspect="1"/>
          </p:cNvPicPr>
          <p:nvPr/>
        </p:nvPicPr>
        <p:blipFill>
          <a:blip r:embed="rId16"/>
          <a:stretch>
            <a:fillRect/>
          </a:stretch>
        </p:blipFill>
        <p:spPr>
          <a:xfrm>
            <a:off x="1484314" y="1863316"/>
            <a:ext cx="1068388" cy="977461"/>
          </a:xfrm>
          <a:prstGeom prst="rect">
            <a:avLst/>
          </a:prstGeom>
        </p:spPr>
      </p:pic>
      <p:pic>
        <p:nvPicPr>
          <p:cNvPr id="12" name="Picture 11"/>
          <p:cNvPicPr>
            <a:picLocks noChangeAspect="1"/>
          </p:cNvPicPr>
          <p:nvPr/>
        </p:nvPicPr>
        <p:blipFill>
          <a:blip r:embed="rId17"/>
          <a:stretch>
            <a:fillRect/>
          </a:stretch>
        </p:blipFill>
        <p:spPr>
          <a:xfrm>
            <a:off x="3061403" y="2233111"/>
            <a:ext cx="1138448" cy="1098502"/>
          </a:xfrm>
          <a:prstGeom prst="rect">
            <a:avLst/>
          </a:prstGeom>
        </p:spPr>
      </p:pic>
      <p:pic>
        <p:nvPicPr>
          <p:cNvPr id="13" name="Picture 12"/>
          <p:cNvPicPr>
            <a:picLocks noChangeAspect="1"/>
          </p:cNvPicPr>
          <p:nvPr/>
        </p:nvPicPr>
        <p:blipFill>
          <a:blip r:embed="rId18"/>
          <a:stretch>
            <a:fillRect/>
          </a:stretch>
        </p:blipFill>
        <p:spPr>
          <a:xfrm>
            <a:off x="4933650" y="2312428"/>
            <a:ext cx="1349883" cy="508972"/>
          </a:xfrm>
          <a:prstGeom prst="rect">
            <a:avLst/>
          </a:prstGeom>
        </p:spPr>
      </p:pic>
      <p:pic>
        <p:nvPicPr>
          <p:cNvPr id="15" name="Picture 14"/>
          <p:cNvPicPr>
            <a:picLocks noChangeAspect="1"/>
          </p:cNvPicPr>
          <p:nvPr/>
        </p:nvPicPr>
        <p:blipFill>
          <a:blip r:embed="rId19"/>
          <a:stretch>
            <a:fillRect/>
          </a:stretch>
        </p:blipFill>
        <p:spPr>
          <a:xfrm>
            <a:off x="6510924" y="2582189"/>
            <a:ext cx="959436" cy="959436"/>
          </a:xfrm>
          <a:prstGeom prst="rect">
            <a:avLst/>
          </a:prstGeom>
        </p:spPr>
      </p:pic>
      <p:pic>
        <p:nvPicPr>
          <p:cNvPr id="17" name="Picture 16"/>
          <p:cNvPicPr>
            <a:picLocks noChangeAspect="1"/>
          </p:cNvPicPr>
          <p:nvPr/>
        </p:nvPicPr>
        <p:blipFill>
          <a:blip r:embed="rId20"/>
          <a:stretch>
            <a:fillRect/>
          </a:stretch>
        </p:blipFill>
        <p:spPr>
          <a:xfrm>
            <a:off x="7670113" y="1807995"/>
            <a:ext cx="986543" cy="986543"/>
          </a:xfrm>
          <a:prstGeom prst="rect">
            <a:avLst/>
          </a:prstGeom>
        </p:spPr>
      </p:pic>
      <p:pic>
        <p:nvPicPr>
          <p:cNvPr id="18" name="Picture 17"/>
          <p:cNvPicPr>
            <a:picLocks noChangeAspect="1"/>
          </p:cNvPicPr>
          <p:nvPr/>
        </p:nvPicPr>
        <p:blipFill>
          <a:blip r:embed="rId21"/>
          <a:stretch>
            <a:fillRect/>
          </a:stretch>
        </p:blipFill>
        <p:spPr>
          <a:xfrm>
            <a:off x="8448052" y="3012771"/>
            <a:ext cx="974329" cy="974329"/>
          </a:xfrm>
          <a:prstGeom prst="rect">
            <a:avLst/>
          </a:prstGeom>
        </p:spPr>
      </p:pic>
      <p:pic>
        <p:nvPicPr>
          <p:cNvPr id="1026" name="Picture 2" descr="http://www.freelogovectors.net/wp-content/uploads/2012/05/moodys-investors-service-logo.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755531" y="3112162"/>
            <a:ext cx="1333789" cy="3069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realtybiznews.com/wp-content/uploads/2011/08/Mortgage-bankers-association.gif"/>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433205" y="4446896"/>
            <a:ext cx="800648" cy="44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946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1261872" y="1828800"/>
            <a:ext cx="8595360" cy="4351337"/>
          </a:xfrm>
        </p:spPr>
        <p:txBody>
          <a:bodyPr>
            <a:normAutofit fontScale="92500" lnSpcReduction="20000"/>
          </a:bodyPr>
          <a:lstStyle/>
          <a:p>
            <a:pPr marL="0" indent="0" algn="ctr">
              <a:buNone/>
            </a:pPr>
            <a:r>
              <a:rPr lang="en-US" b="1" dirty="0" smtClean="0"/>
              <a:t>RealtyMetrix – Downtown Chicago</a:t>
            </a:r>
          </a:p>
          <a:p>
            <a:pPr marL="0" indent="0" algn="ctr">
              <a:buNone/>
            </a:pPr>
            <a:r>
              <a:rPr lang="en-US" dirty="0" smtClean="0"/>
              <a:t>564 West Randolph Street</a:t>
            </a:r>
          </a:p>
          <a:p>
            <a:pPr marL="0" indent="0" algn="ctr">
              <a:buNone/>
            </a:pPr>
            <a:r>
              <a:rPr lang="en-US" dirty="0" smtClean="0"/>
              <a:t>Suite 200</a:t>
            </a:r>
          </a:p>
          <a:p>
            <a:pPr marL="0" indent="0" algn="ctr">
              <a:buNone/>
            </a:pPr>
            <a:r>
              <a:rPr lang="en-US" dirty="0" smtClean="0"/>
              <a:t>Chicago, IL – 60661</a:t>
            </a:r>
            <a:endParaRPr lang="en-US" dirty="0"/>
          </a:p>
          <a:p>
            <a:pPr marL="0" indent="0" algn="ctr">
              <a:buNone/>
            </a:pPr>
            <a:endParaRPr lang="en-US" b="1" dirty="0" smtClean="0"/>
          </a:p>
          <a:p>
            <a:pPr marL="0" indent="0" algn="ctr">
              <a:buNone/>
            </a:pPr>
            <a:r>
              <a:rPr lang="en-US" b="1" dirty="0" smtClean="0"/>
              <a:t>RealtyMetrix – North / West Suburbs</a:t>
            </a:r>
          </a:p>
          <a:p>
            <a:pPr marL="0" indent="0" algn="ctr">
              <a:buNone/>
            </a:pPr>
            <a:r>
              <a:rPr lang="en-US" dirty="0" smtClean="0"/>
              <a:t>2390 Esplanade Drive</a:t>
            </a:r>
          </a:p>
          <a:p>
            <a:pPr marL="0" indent="0" algn="ctr">
              <a:buNone/>
            </a:pPr>
            <a:r>
              <a:rPr lang="en-US" dirty="0" smtClean="0"/>
              <a:t>Suite 201</a:t>
            </a:r>
          </a:p>
          <a:p>
            <a:pPr marL="0" indent="0" algn="ctr">
              <a:buNone/>
            </a:pPr>
            <a:r>
              <a:rPr lang="en-US" dirty="0" smtClean="0"/>
              <a:t>Algonquin, IL – 60102</a:t>
            </a:r>
          </a:p>
          <a:p>
            <a:pPr marL="0" indent="0" algn="ctr">
              <a:buNone/>
            </a:pPr>
            <a:endParaRPr lang="en-US" dirty="0" smtClean="0"/>
          </a:p>
          <a:p>
            <a:pPr marL="0" indent="0" algn="ctr">
              <a:buNone/>
            </a:pPr>
            <a:r>
              <a:rPr lang="en-US" b="1" dirty="0" smtClean="0"/>
              <a:t>www.realtymetrix.com</a:t>
            </a:r>
          </a:p>
        </p:txBody>
      </p:sp>
      <p:pic>
        <p:nvPicPr>
          <p:cNvPr id="4" name="Picture 3"/>
          <p:cNvPicPr>
            <a:picLocks noChangeAspect="1"/>
          </p:cNvPicPr>
          <p:nvPr/>
        </p:nvPicPr>
        <p:blipFill>
          <a:blip r:embed="rId2"/>
          <a:stretch>
            <a:fillRect/>
          </a:stretch>
        </p:blipFill>
        <p:spPr>
          <a:xfrm>
            <a:off x="7859173" y="5927437"/>
            <a:ext cx="2188654" cy="390178"/>
          </a:xfrm>
          <a:prstGeom prst="rect">
            <a:avLst/>
          </a:prstGeom>
        </p:spPr>
      </p:pic>
    </p:spTree>
    <p:extLst>
      <p:ext uri="{BB962C8B-B14F-4D97-AF65-F5344CB8AC3E}">
        <p14:creationId xmlns:p14="http://schemas.microsoft.com/office/powerpoint/2010/main" val="4260111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Zettabyte Era</a:t>
            </a:r>
            <a:endParaRPr lang="en-US" dirty="0"/>
          </a:p>
        </p:txBody>
      </p:sp>
      <p:sp>
        <p:nvSpPr>
          <p:cNvPr id="3" name="Content Placeholder 2"/>
          <p:cNvSpPr>
            <a:spLocks noGrp="1"/>
          </p:cNvSpPr>
          <p:nvPr>
            <p:ph idx="1"/>
          </p:nvPr>
        </p:nvSpPr>
        <p:spPr/>
        <p:txBody>
          <a:bodyPr/>
          <a:lstStyle/>
          <a:p>
            <a:endParaRPr lang="en-US" dirty="0"/>
          </a:p>
          <a:p>
            <a:r>
              <a:rPr lang="en-US" dirty="0" smtClean="0"/>
              <a:t>What is a zettabyte?</a:t>
            </a:r>
          </a:p>
          <a:p>
            <a:pPr lvl="1"/>
            <a:r>
              <a:rPr lang="en-US" dirty="0" smtClean="0"/>
              <a:t>One zettabyte of data allows you to stack books from Earth to Pluto 20 times (72 billion miles)</a:t>
            </a:r>
          </a:p>
          <a:p>
            <a:pPr lvl="1"/>
            <a:r>
              <a:rPr lang="en-US" dirty="0" smtClean="0"/>
              <a:t>If one gigabyte of data were a cup of coffee a zettabyte would equal the Great Wall of China</a:t>
            </a:r>
          </a:p>
          <a:p>
            <a:pPr lvl="1"/>
            <a:r>
              <a:rPr lang="en-US" dirty="0" smtClean="0"/>
              <a:t>In </a:t>
            </a:r>
            <a:r>
              <a:rPr lang="en-US" dirty="0"/>
              <a:t>2015 all internet traffic will exceed one zettabyte of </a:t>
            </a:r>
            <a:r>
              <a:rPr lang="en-US" dirty="0" smtClean="0"/>
              <a:t>data - 540,000 </a:t>
            </a:r>
            <a:r>
              <a:rPr lang="en-US" dirty="0"/>
              <a:t>time increase from 2003</a:t>
            </a:r>
          </a:p>
          <a:p>
            <a:pPr marL="274320" lvl="1" indent="0">
              <a:buNone/>
            </a:pPr>
            <a:endParaRPr lang="en-US" dirty="0" smtClean="0"/>
          </a:p>
        </p:txBody>
      </p:sp>
      <p:pic>
        <p:nvPicPr>
          <p:cNvPr id="4" name="Picture 3"/>
          <p:cNvPicPr>
            <a:picLocks noChangeAspect="1"/>
          </p:cNvPicPr>
          <p:nvPr/>
        </p:nvPicPr>
        <p:blipFill>
          <a:blip r:embed="rId2"/>
          <a:stretch>
            <a:fillRect/>
          </a:stretch>
        </p:blipFill>
        <p:spPr>
          <a:xfrm>
            <a:off x="2920445" y="4393906"/>
            <a:ext cx="1438957" cy="1438957"/>
          </a:xfrm>
          <a:prstGeom prst="rect">
            <a:avLst/>
          </a:prstGeom>
        </p:spPr>
      </p:pic>
      <p:pic>
        <p:nvPicPr>
          <p:cNvPr id="5" name="Picture 4"/>
          <p:cNvPicPr>
            <a:picLocks noChangeAspect="1"/>
          </p:cNvPicPr>
          <p:nvPr/>
        </p:nvPicPr>
        <p:blipFill>
          <a:blip r:embed="rId3"/>
          <a:stretch>
            <a:fillRect/>
          </a:stretch>
        </p:blipFill>
        <p:spPr>
          <a:xfrm>
            <a:off x="5260467" y="4297296"/>
            <a:ext cx="2538804" cy="153556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7082" y="5986588"/>
            <a:ext cx="2185420" cy="387097"/>
          </a:xfrm>
          <a:prstGeom prst="rect">
            <a:avLst/>
          </a:prstGeom>
        </p:spPr>
      </p:pic>
    </p:spTree>
    <p:extLst>
      <p:ext uri="{BB962C8B-B14F-4D97-AF65-F5344CB8AC3E}">
        <p14:creationId xmlns:p14="http://schemas.microsoft.com/office/powerpoint/2010/main" val="1421112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a:t>
            </a:r>
            <a:r>
              <a:rPr lang="en-US" dirty="0"/>
              <a:t>W</a:t>
            </a:r>
            <a:r>
              <a:rPr lang="en-US" dirty="0" smtClean="0"/>
              <a:t>orld Data Environment</a:t>
            </a:r>
            <a:endParaRPr lang="en-US" dirty="0"/>
          </a:p>
        </p:txBody>
      </p:sp>
      <p:sp>
        <p:nvSpPr>
          <p:cNvPr id="3" name="Content Placeholder 2"/>
          <p:cNvSpPr>
            <a:spLocks noGrp="1"/>
          </p:cNvSpPr>
          <p:nvPr>
            <p:ph idx="1"/>
          </p:nvPr>
        </p:nvSpPr>
        <p:spPr/>
        <p:txBody>
          <a:bodyPr/>
          <a:lstStyle/>
          <a:p>
            <a:r>
              <a:rPr lang="en-US" dirty="0" smtClean="0"/>
              <a:t>Overload</a:t>
            </a:r>
          </a:p>
          <a:p>
            <a:r>
              <a:rPr lang="en-US" dirty="0" smtClean="0"/>
              <a:t>Unorganized</a:t>
            </a:r>
          </a:p>
          <a:p>
            <a:r>
              <a:rPr lang="en-US" dirty="0" smtClean="0"/>
              <a:t>Disperse </a:t>
            </a:r>
          </a:p>
          <a:p>
            <a:r>
              <a:rPr lang="en-US" dirty="0" smtClean="0"/>
              <a:t>Quantitative</a:t>
            </a:r>
          </a:p>
          <a:p>
            <a:r>
              <a:rPr lang="en-US" dirty="0" smtClean="0"/>
              <a:t>Qualitative</a:t>
            </a:r>
          </a:p>
          <a:p>
            <a:r>
              <a:rPr lang="en-US" dirty="0" smtClean="0"/>
              <a:t>Relevance</a:t>
            </a:r>
          </a:p>
          <a:p>
            <a:r>
              <a:rPr lang="en-US" dirty="0" smtClean="0"/>
              <a:t>Trends</a:t>
            </a:r>
          </a:p>
          <a:p>
            <a:r>
              <a:rPr lang="en-US" dirty="0" smtClean="0"/>
              <a:t>Timeliness</a:t>
            </a:r>
            <a:endParaRPr lang="en-US" dirty="0"/>
          </a:p>
        </p:txBody>
      </p:sp>
      <p:pic>
        <p:nvPicPr>
          <p:cNvPr id="4" name="Picture 3"/>
          <p:cNvPicPr>
            <a:picLocks noChangeAspect="1"/>
          </p:cNvPicPr>
          <p:nvPr/>
        </p:nvPicPr>
        <p:blipFill>
          <a:blip r:embed="rId2"/>
          <a:stretch>
            <a:fillRect/>
          </a:stretch>
        </p:blipFill>
        <p:spPr>
          <a:xfrm>
            <a:off x="6267123" y="3521610"/>
            <a:ext cx="2899170" cy="1692647"/>
          </a:xfrm>
          <a:prstGeom prst="rect">
            <a:avLst/>
          </a:prstGeom>
        </p:spPr>
      </p:pic>
      <p:pic>
        <p:nvPicPr>
          <p:cNvPr id="5" name="Picture 4"/>
          <p:cNvPicPr>
            <a:picLocks noChangeAspect="1"/>
          </p:cNvPicPr>
          <p:nvPr/>
        </p:nvPicPr>
        <p:blipFill>
          <a:blip r:embed="rId3"/>
          <a:stretch>
            <a:fillRect/>
          </a:stretch>
        </p:blipFill>
        <p:spPr>
          <a:xfrm>
            <a:off x="3752851" y="2130343"/>
            <a:ext cx="4041321" cy="1572731"/>
          </a:xfrm>
          <a:prstGeom prst="rect">
            <a:avLst/>
          </a:prstGeom>
        </p:spPr>
      </p:pic>
      <p:pic>
        <p:nvPicPr>
          <p:cNvPr id="8" name="Picture 7"/>
          <p:cNvPicPr>
            <a:picLocks noChangeAspect="1"/>
          </p:cNvPicPr>
          <p:nvPr/>
        </p:nvPicPr>
        <p:blipFill>
          <a:blip r:embed="rId4"/>
          <a:stretch>
            <a:fillRect/>
          </a:stretch>
        </p:blipFill>
        <p:spPr>
          <a:xfrm>
            <a:off x="3539683" y="4142151"/>
            <a:ext cx="2940608" cy="186238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63494" y="5986588"/>
            <a:ext cx="2185420" cy="387097"/>
          </a:xfrm>
          <a:prstGeom prst="rect">
            <a:avLst/>
          </a:prstGeom>
        </p:spPr>
      </p:pic>
    </p:spTree>
    <p:extLst>
      <p:ext uri="{BB962C8B-B14F-4D97-AF65-F5344CB8AC3E}">
        <p14:creationId xmlns:p14="http://schemas.microsoft.com/office/powerpoint/2010/main" val="2729897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Interpretation Process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1691700"/>
              </p:ext>
            </p:extLst>
          </p:nvPr>
        </p:nvGraphicFramePr>
        <p:xfrm>
          <a:off x="1262063" y="1828800"/>
          <a:ext cx="859472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7935373" y="5939011"/>
            <a:ext cx="2188654" cy="390178"/>
          </a:xfrm>
          <a:prstGeom prst="rect">
            <a:avLst/>
          </a:prstGeom>
        </p:spPr>
      </p:pic>
    </p:spTree>
    <p:extLst>
      <p:ext uri="{BB962C8B-B14F-4D97-AF65-F5344CB8AC3E}">
        <p14:creationId xmlns:p14="http://schemas.microsoft.com/office/powerpoint/2010/main" val="2439085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72" y="308610"/>
            <a:ext cx="9692640" cy="1325562"/>
          </a:xfrm>
        </p:spPr>
        <p:txBody>
          <a:bodyPr/>
          <a:lstStyle/>
          <a:p>
            <a:r>
              <a:rPr lang="en-US" dirty="0" smtClean="0"/>
              <a:t>Index / Report Objectives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8890" y="5930518"/>
            <a:ext cx="2185420" cy="387097"/>
          </a:xfrm>
          <a:prstGeom prst="rect">
            <a:avLst/>
          </a:prstGeom>
        </p:spPr>
      </p:pic>
      <p:graphicFrame>
        <p:nvGraphicFramePr>
          <p:cNvPr id="6" name="Diagram 5"/>
          <p:cNvGraphicFramePr/>
          <p:nvPr>
            <p:extLst>
              <p:ext uri="{D42A27DB-BD31-4B8C-83A1-F6EECF244321}">
                <p14:modId xmlns:p14="http://schemas.microsoft.com/office/powerpoint/2010/main" val="2059046118"/>
              </p:ext>
            </p:extLst>
          </p:nvPr>
        </p:nvGraphicFramePr>
        <p:xfrm>
          <a:off x="4547997" y="1634172"/>
          <a:ext cx="5121275" cy="4309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7"/>
          <p:cNvSpPr>
            <a:spLocks noGrp="1"/>
          </p:cNvSpPr>
          <p:nvPr>
            <p:ph idx="1"/>
          </p:nvPr>
        </p:nvSpPr>
        <p:spPr>
          <a:xfrm>
            <a:off x="1071372" y="2019300"/>
            <a:ext cx="3205353" cy="3600449"/>
          </a:xfrm>
        </p:spPr>
        <p:txBody>
          <a:bodyPr/>
          <a:lstStyle/>
          <a:p>
            <a:r>
              <a:rPr lang="en-US" sz="2400" dirty="0" smtClean="0"/>
              <a:t>Consolidating information in formats that are understandable, meaningful and actionable</a:t>
            </a:r>
          </a:p>
          <a:p>
            <a:endParaRPr lang="en-US" dirty="0"/>
          </a:p>
        </p:txBody>
      </p:sp>
      <p:pic>
        <p:nvPicPr>
          <p:cNvPr id="9" name="Picture 8"/>
          <p:cNvPicPr>
            <a:picLocks noChangeAspect="1"/>
          </p:cNvPicPr>
          <p:nvPr/>
        </p:nvPicPr>
        <p:blipFill>
          <a:blip r:embed="rId8"/>
          <a:stretch>
            <a:fillRect/>
          </a:stretch>
        </p:blipFill>
        <p:spPr>
          <a:xfrm>
            <a:off x="1561666" y="4533391"/>
            <a:ext cx="2867025" cy="1590675"/>
          </a:xfrm>
          <a:prstGeom prst="rect">
            <a:avLst/>
          </a:prstGeom>
        </p:spPr>
      </p:pic>
    </p:spTree>
    <p:extLst>
      <p:ext uri="{BB962C8B-B14F-4D97-AF65-F5344CB8AC3E}">
        <p14:creationId xmlns:p14="http://schemas.microsoft.com/office/powerpoint/2010/main" val="2211463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860367"/>
          </a:xfrm>
        </p:spPr>
        <p:txBody>
          <a:bodyPr>
            <a:normAutofit/>
          </a:bodyPr>
          <a:lstStyle/>
          <a:p>
            <a:r>
              <a:rPr lang="en-US" sz="3200" dirty="0" smtClean="0"/>
              <a:t>Market Intelligence Modules - Indices &amp; Reports</a:t>
            </a:r>
            <a:endParaRPr lang="en-US" sz="3200" dirty="0"/>
          </a:p>
        </p:txBody>
      </p:sp>
      <p:pic>
        <p:nvPicPr>
          <p:cNvPr id="5" name="Picture 4"/>
          <p:cNvPicPr>
            <a:picLocks noChangeAspect="1"/>
          </p:cNvPicPr>
          <p:nvPr/>
        </p:nvPicPr>
        <p:blipFill>
          <a:blip r:embed="rId2"/>
          <a:stretch>
            <a:fillRect/>
          </a:stretch>
        </p:blipFill>
        <p:spPr>
          <a:xfrm>
            <a:off x="7976521" y="5837284"/>
            <a:ext cx="2182557" cy="384081"/>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4430537" y="4234474"/>
              <a:ext cx="360" cy="360"/>
            </p14:xfrm>
          </p:contentPart>
        </mc:Choice>
        <mc:Fallback xmlns="">
          <p:pic>
            <p:nvPicPr>
              <p:cNvPr id="7" name="Ink 6"/>
              <p:cNvPicPr/>
              <p:nvPr/>
            </p:nvPicPr>
            <p:blipFill>
              <a:blip r:embed="rId9"/>
              <a:stretch>
                <a:fillRect/>
              </a:stretch>
            </p:blipFill>
            <p:spPr>
              <a:xfrm>
                <a:off x="4418657" y="4222594"/>
                <a:ext cx="241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 name="Ink 7"/>
              <p14:cNvContentPartPr/>
              <p14:nvPr/>
            </p14:nvContentPartPr>
            <p14:xfrm>
              <a:off x="2416697" y="3788074"/>
              <a:ext cx="360" cy="360"/>
            </p14:xfrm>
          </p:contentPart>
        </mc:Choice>
        <mc:Fallback xmlns="">
          <p:pic>
            <p:nvPicPr>
              <p:cNvPr id="8" name="Ink 7"/>
              <p:cNvPicPr/>
              <p:nvPr/>
            </p:nvPicPr>
            <p:blipFill>
              <a:blip r:embed="rId9"/>
              <a:stretch>
                <a:fillRect/>
              </a:stretch>
            </p:blipFill>
            <p:spPr>
              <a:xfrm>
                <a:off x="2404817" y="3776194"/>
                <a:ext cx="24120" cy="24120"/>
              </a:xfrm>
              <a:prstGeom prst="rect">
                <a:avLst/>
              </a:prstGeom>
            </p:spPr>
          </p:pic>
        </mc:Fallback>
      </mc:AlternateContent>
      <p:graphicFrame>
        <p:nvGraphicFramePr>
          <p:cNvPr id="13" name="Diagram 12"/>
          <p:cNvGraphicFramePr/>
          <p:nvPr>
            <p:extLst>
              <p:ext uri="{D42A27DB-BD31-4B8C-83A1-F6EECF244321}">
                <p14:modId xmlns:p14="http://schemas.microsoft.com/office/powerpoint/2010/main" val="2809404084"/>
              </p:ext>
            </p:extLst>
          </p:nvPr>
        </p:nvGraphicFramePr>
        <p:xfrm>
          <a:off x="1169554" y="890951"/>
          <a:ext cx="8128000" cy="541866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16" name="Picture 1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826784" y="3317157"/>
            <a:ext cx="941834" cy="941834"/>
          </a:xfrm>
          <a:prstGeom prst="rect">
            <a:avLst/>
          </a:prstGeom>
        </p:spPr>
      </p:pic>
    </p:spTree>
    <p:extLst>
      <p:ext uri="{BB962C8B-B14F-4D97-AF65-F5344CB8AC3E}">
        <p14:creationId xmlns:p14="http://schemas.microsoft.com/office/powerpoint/2010/main" val="3759672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Indices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p:txBody>
      </p:sp>
      <p:pic>
        <p:nvPicPr>
          <p:cNvPr id="5" name="Picture 4"/>
          <p:cNvPicPr>
            <a:picLocks noChangeAspect="1"/>
          </p:cNvPicPr>
          <p:nvPr/>
        </p:nvPicPr>
        <p:blipFill>
          <a:blip r:embed="rId2"/>
          <a:stretch>
            <a:fillRect/>
          </a:stretch>
        </p:blipFill>
        <p:spPr>
          <a:xfrm>
            <a:off x="7668578" y="6317615"/>
            <a:ext cx="2188654" cy="384081"/>
          </a:xfrm>
          <a:prstGeom prst="rect">
            <a:avLst/>
          </a:prstGeom>
        </p:spPr>
      </p:pic>
      <p:graphicFrame>
        <p:nvGraphicFramePr>
          <p:cNvPr id="6" name="Content Placeholder 9"/>
          <p:cNvGraphicFramePr>
            <a:graphicFrameLocks/>
          </p:cNvGraphicFramePr>
          <p:nvPr>
            <p:extLst>
              <p:ext uri="{D42A27DB-BD31-4B8C-83A1-F6EECF244321}">
                <p14:modId xmlns:p14="http://schemas.microsoft.com/office/powerpoint/2010/main" val="105907931"/>
              </p:ext>
            </p:extLst>
          </p:nvPr>
        </p:nvGraphicFramePr>
        <p:xfrm>
          <a:off x="1262063" y="1691322"/>
          <a:ext cx="7861155" cy="4488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http://pipnotic.com/wp-content/gallery/market-direction/traders-edge-market-trend.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9693" y="4771362"/>
            <a:ext cx="2047297" cy="13614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0.gstatic.com/images?q=tbn:ANd9GcQMzTV6wL3oi8TSbcf__IRbR0EZ5aw6zGjziiLuDNUmTxWHF_iR9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7356" y="4004468"/>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encrypted-tbn3.gstatic.com/images?q=tbn:ANd9GcS5AXQ7rn6nLZJpcxlWn9GFANwTdng3_i0Xydw-2RHBQ5iL65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855" y="1960047"/>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s://encrypted-tbn2.gstatic.com/images?q=tbn:ANd9GcQOx80zxp4xcex-Boa2RwRPwJMm2ka-HN4kU5btps6Q8kJkbERm"/>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34155" y="1870887"/>
            <a:ext cx="2628900"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048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Indices – Graphic Trending Data</a:t>
            </a:r>
            <a:endParaRPr lang="en-US" dirty="0"/>
          </a:p>
        </p:txBody>
      </p:sp>
      <p:sp>
        <p:nvSpPr>
          <p:cNvPr id="5" name="Content Placeholder 4"/>
          <p:cNvSpPr>
            <a:spLocks noGrp="1"/>
          </p:cNvSpPr>
          <p:nvPr>
            <p:ph idx="1"/>
          </p:nvPr>
        </p:nvSpPr>
        <p:spPr/>
        <p:txBody>
          <a:bodyPr/>
          <a:lstStyle/>
          <a:p>
            <a:endParaRPr lang="en-US"/>
          </a:p>
        </p:txBody>
      </p:sp>
      <p:pic>
        <p:nvPicPr>
          <p:cNvPr id="6" name="Picture 5"/>
          <p:cNvPicPr>
            <a:picLocks noChangeAspect="1"/>
          </p:cNvPicPr>
          <p:nvPr/>
        </p:nvPicPr>
        <p:blipFill>
          <a:blip r:embed="rId2"/>
          <a:stretch>
            <a:fillRect/>
          </a:stretch>
        </p:blipFill>
        <p:spPr>
          <a:xfrm>
            <a:off x="7668578" y="6317615"/>
            <a:ext cx="2188654" cy="384081"/>
          </a:xfrm>
          <a:prstGeom prst="rect">
            <a:avLst/>
          </a:prstGeom>
        </p:spPr>
      </p:pic>
    </p:spTree>
    <p:extLst>
      <p:ext uri="{BB962C8B-B14F-4D97-AF65-F5344CB8AC3E}">
        <p14:creationId xmlns:p14="http://schemas.microsoft.com/office/powerpoint/2010/main" val="941447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Indices – Detailed Trending Data</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7668578" y="6317615"/>
            <a:ext cx="2188654" cy="384081"/>
          </a:xfrm>
          <a:prstGeom prst="rect">
            <a:avLst/>
          </a:prstGeom>
        </p:spPr>
      </p:pic>
    </p:spTree>
    <p:extLst>
      <p:ext uri="{BB962C8B-B14F-4D97-AF65-F5344CB8AC3E}">
        <p14:creationId xmlns:p14="http://schemas.microsoft.com/office/powerpoint/2010/main" val="649422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TC103457515[[fn=View]]</Template>
  <TotalTime>3346</TotalTime>
  <Words>822</Words>
  <Application>Microsoft Office PowerPoint</Application>
  <PresentationFormat>Widescreen</PresentationFormat>
  <Paragraphs>275</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Century Gothic</vt:lpstr>
      <vt:lpstr>Century Schoolbook</vt:lpstr>
      <vt:lpstr>Wingdings 2</vt:lpstr>
      <vt:lpstr>View</vt:lpstr>
      <vt:lpstr>Market Intelligence Modules</vt:lpstr>
      <vt:lpstr>The Zettabyte Era</vt:lpstr>
      <vt:lpstr>Real World Data Environment</vt:lpstr>
      <vt:lpstr>The Interpretation Process</vt:lpstr>
      <vt:lpstr>Index / Report Objectives</vt:lpstr>
      <vt:lpstr>Market Intelligence Modules - Indices &amp; Reports</vt:lpstr>
      <vt:lpstr> Indices</vt:lpstr>
      <vt:lpstr>Indices – Graphic Trending Data</vt:lpstr>
      <vt:lpstr>Indices – Detailed Trending Data</vt:lpstr>
      <vt:lpstr>Modules – Data Reporting Structure (DRS)</vt:lpstr>
      <vt:lpstr>REIT Report  (SAMPLE)</vt:lpstr>
      <vt:lpstr>Global Currency Markets – Heat Map (SAMPLE)</vt:lpstr>
      <vt:lpstr>Source Synopsis</vt:lpstr>
      <vt:lpstr>Contact Information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Intelligence Reports</dc:title>
  <dc:creator>Andis Dimants</dc:creator>
  <cp:lastModifiedBy>Andis Dimants</cp:lastModifiedBy>
  <cp:revision>79</cp:revision>
  <cp:lastPrinted>2014-07-08T16:34:15Z</cp:lastPrinted>
  <dcterms:created xsi:type="dcterms:W3CDTF">2014-06-19T10:03:20Z</dcterms:created>
  <dcterms:modified xsi:type="dcterms:W3CDTF">2014-07-17T17:54:10Z</dcterms:modified>
</cp:coreProperties>
</file>